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99" r:id="rId4"/>
    <p:sldId id="257" r:id="rId5"/>
    <p:sldId id="307" r:id="rId6"/>
    <p:sldId id="308" r:id="rId7"/>
    <p:sldId id="264" r:id="rId8"/>
    <p:sldId id="284" r:id="rId9"/>
    <p:sldId id="285" r:id="rId10"/>
    <p:sldId id="291" r:id="rId11"/>
    <p:sldId id="295" r:id="rId12"/>
    <p:sldId id="296" r:id="rId13"/>
    <p:sldId id="286" r:id="rId14"/>
    <p:sldId id="292" r:id="rId15"/>
    <p:sldId id="311" r:id="rId16"/>
    <p:sldId id="312" r:id="rId17"/>
    <p:sldId id="310" r:id="rId18"/>
    <p:sldId id="287" r:id="rId19"/>
    <p:sldId id="258" r:id="rId20"/>
    <p:sldId id="259" r:id="rId21"/>
    <p:sldId id="262" r:id="rId22"/>
    <p:sldId id="261" r:id="rId23"/>
    <p:sldId id="290" r:id="rId24"/>
    <p:sldId id="288" r:id="rId25"/>
    <p:sldId id="289" r:id="rId26"/>
    <p:sldId id="266" r:id="rId27"/>
    <p:sldId id="270" r:id="rId28"/>
    <p:sldId id="271" r:id="rId29"/>
    <p:sldId id="275" r:id="rId30"/>
    <p:sldId id="277" r:id="rId31"/>
    <p:sldId id="279" r:id="rId32"/>
    <p:sldId id="278" r:id="rId33"/>
    <p:sldId id="276" r:id="rId34"/>
    <p:sldId id="306" r:id="rId35"/>
    <p:sldId id="300" r:id="rId36"/>
    <p:sldId id="301" r:id="rId37"/>
    <p:sldId id="267" r:id="rId38"/>
    <p:sldId id="268" r:id="rId39"/>
    <p:sldId id="260" r:id="rId40"/>
    <p:sldId id="302" r:id="rId41"/>
    <p:sldId id="305" r:id="rId42"/>
    <p:sldId id="303" r:id="rId43"/>
    <p:sldId id="304" r:id="rId44"/>
    <p:sldId id="309" r:id="rId45"/>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9" d="100"/>
          <a:sy n="109" d="100"/>
        </p:scale>
        <p:origin x="1674" y="10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lvl1pPr>
              <a:defRPr/>
            </a:lvl1pPr>
          </a:lstStyle>
          <a:p>
            <a:pPr>
              <a:defRPr/>
            </a:pPr>
            <a:fld id="{EC7EF9AA-0D15-4325-854B-90089CB586A5}" type="datetimeFigureOut">
              <a:rPr lang="en-GB"/>
              <a:pPr>
                <a:defRPr/>
              </a:pPr>
              <a:t>06/02/2020</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5CBD83B7-4800-43E6-B49D-43566C2CDF18}" type="slidenum">
              <a:rPr lang="en-GB" altLang="en-US"/>
              <a:pPr>
                <a:defRPr/>
              </a:pPr>
              <a:t>‹#›</a:t>
            </a:fld>
            <a:endParaRPr lang="en-GB" altLang="en-US"/>
          </a:p>
        </p:txBody>
      </p:sp>
    </p:spTree>
    <p:extLst>
      <p:ext uri="{BB962C8B-B14F-4D97-AF65-F5344CB8AC3E}">
        <p14:creationId xmlns:p14="http://schemas.microsoft.com/office/powerpoint/2010/main" val="13536844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pPr>
              <a:defRPr/>
            </a:pPr>
            <a:fld id="{A25271D8-3BBF-49CB-988B-26ECD9C96011}" type="datetimeFigureOut">
              <a:rPr lang="en-GB"/>
              <a:pPr>
                <a:defRPr/>
              </a:pPr>
              <a:t>06/02/2020</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AA2A8E80-A417-47D2-B8CA-6E775D0FC1A4}" type="slidenum">
              <a:rPr lang="en-GB" altLang="en-US"/>
              <a:pPr>
                <a:defRPr/>
              </a:pPr>
              <a:t>‹#›</a:t>
            </a:fld>
            <a:endParaRPr lang="en-GB" altLang="en-US"/>
          </a:p>
        </p:txBody>
      </p:sp>
    </p:spTree>
    <p:extLst>
      <p:ext uri="{BB962C8B-B14F-4D97-AF65-F5344CB8AC3E}">
        <p14:creationId xmlns:p14="http://schemas.microsoft.com/office/powerpoint/2010/main" val="2556350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pPr>
              <a:defRPr/>
            </a:pPr>
            <a:fld id="{B4FE9885-1B5B-4C37-8446-AFBC0286B20B}" type="datetimeFigureOut">
              <a:rPr lang="en-GB"/>
              <a:pPr>
                <a:defRPr/>
              </a:pPr>
              <a:t>06/02/2020</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EAD0F72B-BD8F-4230-8845-BDE404961383}" type="slidenum">
              <a:rPr lang="en-GB" altLang="en-US"/>
              <a:pPr>
                <a:defRPr/>
              </a:pPr>
              <a:t>‹#›</a:t>
            </a:fld>
            <a:endParaRPr lang="en-GB" altLang="en-US"/>
          </a:p>
        </p:txBody>
      </p:sp>
    </p:spTree>
    <p:extLst>
      <p:ext uri="{BB962C8B-B14F-4D97-AF65-F5344CB8AC3E}">
        <p14:creationId xmlns:p14="http://schemas.microsoft.com/office/powerpoint/2010/main" val="3040073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pPr>
              <a:defRPr/>
            </a:pPr>
            <a:fld id="{99B2C0AA-0D24-4422-B24D-DA3F1FB309CA}" type="datetimeFigureOut">
              <a:rPr lang="en-GB"/>
              <a:pPr>
                <a:defRPr/>
              </a:pPr>
              <a:t>06/02/2020</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FAB76E6B-A346-4D6A-9B03-6BC99E4EE097}" type="slidenum">
              <a:rPr lang="en-GB" altLang="en-US"/>
              <a:pPr>
                <a:defRPr/>
              </a:pPr>
              <a:t>‹#›</a:t>
            </a:fld>
            <a:endParaRPr lang="en-GB" altLang="en-US"/>
          </a:p>
        </p:txBody>
      </p:sp>
    </p:spTree>
    <p:extLst>
      <p:ext uri="{BB962C8B-B14F-4D97-AF65-F5344CB8AC3E}">
        <p14:creationId xmlns:p14="http://schemas.microsoft.com/office/powerpoint/2010/main" val="5205726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2C0CD371-56B4-4808-9BF0-517A945E81FB}" type="datetimeFigureOut">
              <a:rPr lang="en-GB"/>
              <a:pPr>
                <a:defRPr/>
              </a:pPr>
              <a:t>06/02/2020</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F7EEB15F-5BDD-4104-A27A-F8131D7C0429}" type="slidenum">
              <a:rPr lang="en-GB" altLang="en-US"/>
              <a:pPr>
                <a:defRPr/>
              </a:pPr>
              <a:t>‹#›</a:t>
            </a:fld>
            <a:endParaRPr lang="en-GB" altLang="en-US"/>
          </a:p>
        </p:txBody>
      </p:sp>
    </p:spTree>
    <p:extLst>
      <p:ext uri="{BB962C8B-B14F-4D97-AF65-F5344CB8AC3E}">
        <p14:creationId xmlns:p14="http://schemas.microsoft.com/office/powerpoint/2010/main" val="4200329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3"/>
          <p:cNvSpPr>
            <a:spLocks noGrp="1"/>
          </p:cNvSpPr>
          <p:nvPr>
            <p:ph type="dt" sz="half" idx="10"/>
          </p:nvPr>
        </p:nvSpPr>
        <p:spPr/>
        <p:txBody>
          <a:bodyPr/>
          <a:lstStyle>
            <a:lvl1pPr>
              <a:defRPr/>
            </a:lvl1pPr>
          </a:lstStyle>
          <a:p>
            <a:pPr>
              <a:defRPr/>
            </a:pPr>
            <a:fld id="{81F178C8-64A4-48C7-BC63-D77F2E9FB906}" type="datetimeFigureOut">
              <a:rPr lang="en-GB"/>
              <a:pPr>
                <a:defRPr/>
              </a:pPr>
              <a:t>06/02/2020</a:t>
            </a:fld>
            <a:endParaRPr lang="en-GB"/>
          </a:p>
        </p:txBody>
      </p:sp>
      <p:sp>
        <p:nvSpPr>
          <p:cNvPr id="6" name="Footer Placeholder 4"/>
          <p:cNvSpPr>
            <a:spLocks noGrp="1"/>
          </p:cNvSpPr>
          <p:nvPr>
            <p:ph type="ftr" sz="quarter" idx="11"/>
          </p:nvPr>
        </p:nvSpPr>
        <p:spPr/>
        <p:txBody>
          <a:bodyPr/>
          <a:lstStyle>
            <a:lvl1pPr>
              <a:defRPr/>
            </a:lvl1pPr>
          </a:lstStyle>
          <a:p>
            <a:pPr>
              <a:defRPr/>
            </a:pPr>
            <a:endParaRPr lang="en-GB"/>
          </a:p>
        </p:txBody>
      </p:sp>
      <p:sp>
        <p:nvSpPr>
          <p:cNvPr id="7" name="Slide Number Placeholder 5"/>
          <p:cNvSpPr>
            <a:spLocks noGrp="1"/>
          </p:cNvSpPr>
          <p:nvPr>
            <p:ph type="sldNum" sz="quarter" idx="12"/>
          </p:nvPr>
        </p:nvSpPr>
        <p:spPr/>
        <p:txBody>
          <a:bodyPr/>
          <a:lstStyle>
            <a:lvl1pPr>
              <a:defRPr/>
            </a:lvl1pPr>
          </a:lstStyle>
          <a:p>
            <a:pPr>
              <a:defRPr/>
            </a:pPr>
            <a:fld id="{A6EAA7E0-4F92-40D7-A3E6-A4C41372A762}" type="slidenum">
              <a:rPr lang="en-GB" altLang="en-US"/>
              <a:pPr>
                <a:defRPr/>
              </a:pPr>
              <a:t>‹#›</a:t>
            </a:fld>
            <a:endParaRPr lang="en-GB" altLang="en-US"/>
          </a:p>
        </p:txBody>
      </p:sp>
    </p:spTree>
    <p:extLst>
      <p:ext uri="{BB962C8B-B14F-4D97-AF65-F5344CB8AC3E}">
        <p14:creationId xmlns:p14="http://schemas.microsoft.com/office/powerpoint/2010/main" val="14907987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3"/>
          <p:cNvSpPr>
            <a:spLocks noGrp="1"/>
          </p:cNvSpPr>
          <p:nvPr>
            <p:ph type="dt" sz="half" idx="10"/>
          </p:nvPr>
        </p:nvSpPr>
        <p:spPr/>
        <p:txBody>
          <a:bodyPr/>
          <a:lstStyle>
            <a:lvl1pPr>
              <a:defRPr/>
            </a:lvl1pPr>
          </a:lstStyle>
          <a:p>
            <a:pPr>
              <a:defRPr/>
            </a:pPr>
            <a:fld id="{91746611-6302-4F95-A5DA-93A5EBC5203B}" type="datetimeFigureOut">
              <a:rPr lang="en-GB"/>
              <a:pPr>
                <a:defRPr/>
              </a:pPr>
              <a:t>06/02/2020</a:t>
            </a:fld>
            <a:endParaRPr lang="en-GB"/>
          </a:p>
        </p:txBody>
      </p:sp>
      <p:sp>
        <p:nvSpPr>
          <p:cNvPr id="8" name="Footer Placeholder 4"/>
          <p:cNvSpPr>
            <a:spLocks noGrp="1"/>
          </p:cNvSpPr>
          <p:nvPr>
            <p:ph type="ftr" sz="quarter" idx="11"/>
          </p:nvPr>
        </p:nvSpPr>
        <p:spPr/>
        <p:txBody>
          <a:bodyPr/>
          <a:lstStyle>
            <a:lvl1pPr>
              <a:defRPr/>
            </a:lvl1pPr>
          </a:lstStyle>
          <a:p>
            <a:pPr>
              <a:defRPr/>
            </a:pPr>
            <a:endParaRPr lang="en-GB"/>
          </a:p>
        </p:txBody>
      </p:sp>
      <p:sp>
        <p:nvSpPr>
          <p:cNvPr id="9" name="Slide Number Placeholder 5"/>
          <p:cNvSpPr>
            <a:spLocks noGrp="1"/>
          </p:cNvSpPr>
          <p:nvPr>
            <p:ph type="sldNum" sz="quarter" idx="12"/>
          </p:nvPr>
        </p:nvSpPr>
        <p:spPr/>
        <p:txBody>
          <a:bodyPr/>
          <a:lstStyle>
            <a:lvl1pPr>
              <a:defRPr/>
            </a:lvl1pPr>
          </a:lstStyle>
          <a:p>
            <a:pPr>
              <a:defRPr/>
            </a:pPr>
            <a:fld id="{24BCAD8A-8BCE-4D31-AF95-41E6502FC257}" type="slidenum">
              <a:rPr lang="en-GB" altLang="en-US"/>
              <a:pPr>
                <a:defRPr/>
              </a:pPr>
              <a:t>‹#›</a:t>
            </a:fld>
            <a:endParaRPr lang="en-GB" altLang="en-US"/>
          </a:p>
        </p:txBody>
      </p:sp>
    </p:spTree>
    <p:extLst>
      <p:ext uri="{BB962C8B-B14F-4D97-AF65-F5344CB8AC3E}">
        <p14:creationId xmlns:p14="http://schemas.microsoft.com/office/powerpoint/2010/main" val="9401138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3"/>
          <p:cNvSpPr>
            <a:spLocks noGrp="1"/>
          </p:cNvSpPr>
          <p:nvPr>
            <p:ph type="dt" sz="half" idx="10"/>
          </p:nvPr>
        </p:nvSpPr>
        <p:spPr/>
        <p:txBody>
          <a:bodyPr/>
          <a:lstStyle>
            <a:lvl1pPr>
              <a:defRPr/>
            </a:lvl1pPr>
          </a:lstStyle>
          <a:p>
            <a:pPr>
              <a:defRPr/>
            </a:pPr>
            <a:fld id="{42EB20EF-5892-4191-A375-578E3D40C9AD}" type="datetimeFigureOut">
              <a:rPr lang="en-GB"/>
              <a:pPr>
                <a:defRPr/>
              </a:pPr>
              <a:t>06/02/2020</a:t>
            </a:fld>
            <a:endParaRPr lang="en-GB"/>
          </a:p>
        </p:txBody>
      </p:sp>
      <p:sp>
        <p:nvSpPr>
          <p:cNvPr id="4" name="Footer Placeholder 4"/>
          <p:cNvSpPr>
            <a:spLocks noGrp="1"/>
          </p:cNvSpPr>
          <p:nvPr>
            <p:ph type="ftr" sz="quarter" idx="11"/>
          </p:nvPr>
        </p:nvSpPr>
        <p:spPr/>
        <p:txBody>
          <a:bodyPr/>
          <a:lstStyle>
            <a:lvl1pPr>
              <a:defRPr/>
            </a:lvl1pPr>
          </a:lstStyle>
          <a:p>
            <a:pPr>
              <a:defRPr/>
            </a:pPr>
            <a:endParaRPr lang="en-GB"/>
          </a:p>
        </p:txBody>
      </p:sp>
      <p:sp>
        <p:nvSpPr>
          <p:cNvPr id="5" name="Slide Number Placeholder 5"/>
          <p:cNvSpPr>
            <a:spLocks noGrp="1"/>
          </p:cNvSpPr>
          <p:nvPr>
            <p:ph type="sldNum" sz="quarter" idx="12"/>
          </p:nvPr>
        </p:nvSpPr>
        <p:spPr/>
        <p:txBody>
          <a:bodyPr/>
          <a:lstStyle>
            <a:lvl1pPr>
              <a:defRPr/>
            </a:lvl1pPr>
          </a:lstStyle>
          <a:p>
            <a:pPr>
              <a:defRPr/>
            </a:pPr>
            <a:fld id="{84736049-4A90-4A10-A8F3-B932A9F5FE39}" type="slidenum">
              <a:rPr lang="en-GB" altLang="en-US"/>
              <a:pPr>
                <a:defRPr/>
              </a:pPr>
              <a:t>‹#›</a:t>
            </a:fld>
            <a:endParaRPr lang="en-GB" altLang="en-US"/>
          </a:p>
        </p:txBody>
      </p:sp>
    </p:spTree>
    <p:extLst>
      <p:ext uri="{BB962C8B-B14F-4D97-AF65-F5344CB8AC3E}">
        <p14:creationId xmlns:p14="http://schemas.microsoft.com/office/powerpoint/2010/main" val="29893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A142C57-5633-4066-99FF-234F70902DFD}" type="datetimeFigureOut">
              <a:rPr lang="en-GB"/>
              <a:pPr>
                <a:defRPr/>
              </a:pPr>
              <a:t>06/02/2020</a:t>
            </a:fld>
            <a:endParaRPr lang="en-GB"/>
          </a:p>
        </p:txBody>
      </p:sp>
      <p:sp>
        <p:nvSpPr>
          <p:cNvPr id="3" name="Footer Placeholder 4"/>
          <p:cNvSpPr>
            <a:spLocks noGrp="1"/>
          </p:cNvSpPr>
          <p:nvPr>
            <p:ph type="ftr" sz="quarter" idx="11"/>
          </p:nvPr>
        </p:nvSpPr>
        <p:spPr/>
        <p:txBody>
          <a:bodyPr/>
          <a:lstStyle>
            <a:lvl1pPr>
              <a:defRPr/>
            </a:lvl1pPr>
          </a:lstStyle>
          <a:p>
            <a:pPr>
              <a:defRPr/>
            </a:pPr>
            <a:endParaRPr lang="en-GB"/>
          </a:p>
        </p:txBody>
      </p:sp>
      <p:sp>
        <p:nvSpPr>
          <p:cNvPr id="4" name="Slide Number Placeholder 5"/>
          <p:cNvSpPr>
            <a:spLocks noGrp="1"/>
          </p:cNvSpPr>
          <p:nvPr>
            <p:ph type="sldNum" sz="quarter" idx="12"/>
          </p:nvPr>
        </p:nvSpPr>
        <p:spPr/>
        <p:txBody>
          <a:bodyPr/>
          <a:lstStyle>
            <a:lvl1pPr>
              <a:defRPr/>
            </a:lvl1pPr>
          </a:lstStyle>
          <a:p>
            <a:pPr>
              <a:defRPr/>
            </a:pPr>
            <a:fld id="{F97945BB-F83E-4CEC-A02A-2F88D5EA6DB9}" type="slidenum">
              <a:rPr lang="en-GB" altLang="en-US"/>
              <a:pPr>
                <a:defRPr/>
              </a:pPr>
              <a:t>‹#›</a:t>
            </a:fld>
            <a:endParaRPr lang="en-GB" altLang="en-US"/>
          </a:p>
        </p:txBody>
      </p:sp>
    </p:spTree>
    <p:extLst>
      <p:ext uri="{BB962C8B-B14F-4D97-AF65-F5344CB8AC3E}">
        <p14:creationId xmlns:p14="http://schemas.microsoft.com/office/powerpoint/2010/main" val="1213981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09FDFB52-41AE-409A-BDFC-CD9E8653D4D0}" type="datetimeFigureOut">
              <a:rPr lang="en-GB"/>
              <a:pPr>
                <a:defRPr/>
              </a:pPr>
              <a:t>06/02/2020</a:t>
            </a:fld>
            <a:endParaRPr lang="en-GB"/>
          </a:p>
        </p:txBody>
      </p:sp>
      <p:sp>
        <p:nvSpPr>
          <p:cNvPr id="6" name="Footer Placeholder 4"/>
          <p:cNvSpPr>
            <a:spLocks noGrp="1"/>
          </p:cNvSpPr>
          <p:nvPr>
            <p:ph type="ftr" sz="quarter" idx="11"/>
          </p:nvPr>
        </p:nvSpPr>
        <p:spPr/>
        <p:txBody>
          <a:bodyPr/>
          <a:lstStyle>
            <a:lvl1pPr>
              <a:defRPr/>
            </a:lvl1pPr>
          </a:lstStyle>
          <a:p>
            <a:pPr>
              <a:defRPr/>
            </a:pPr>
            <a:endParaRPr lang="en-GB"/>
          </a:p>
        </p:txBody>
      </p:sp>
      <p:sp>
        <p:nvSpPr>
          <p:cNvPr id="7" name="Slide Number Placeholder 5"/>
          <p:cNvSpPr>
            <a:spLocks noGrp="1"/>
          </p:cNvSpPr>
          <p:nvPr>
            <p:ph type="sldNum" sz="quarter" idx="12"/>
          </p:nvPr>
        </p:nvSpPr>
        <p:spPr/>
        <p:txBody>
          <a:bodyPr/>
          <a:lstStyle>
            <a:lvl1pPr>
              <a:defRPr/>
            </a:lvl1pPr>
          </a:lstStyle>
          <a:p>
            <a:pPr>
              <a:defRPr/>
            </a:pPr>
            <a:fld id="{0BD89A62-A4FA-4C86-8B2E-7012DB60D5A9}" type="slidenum">
              <a:rPr lang="en-GB" altLang="en-US"/>
              <a:pPr>
                <a:defRPr/>
              </a:pPr>
              <a:t>‹#›</a:t>
            </a:fld>
            <a:endParaRPr lang="en-GB" altLang="en-US"/>
          </a:p>
        </p:txBody>
      </p:sp>
    </p:spTree>
    <p:extLst>
      <p:ext uri="{BB962C8B-B14F-4D97-AF65-F5344CB8AC3E}">
        <p14:creationId xmlns:p14="http://schemas.microsoft.com/office/powerpoint/2010/main" val="3402814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D8B32B8B-D2D9-4703-8B1A-83D4B6C20148}" type="datetimeFigureOut">
              <a:rPr lang="en-GB"/>
              <a:pPr>
                <a:defRPr/>
              </a:pPr>
              <a:t>06/02/2020</a:t>
            </a:fld>
            <a:endParaRPr lang="en-GB"/>
          </a:p>
        </p:txBody>
      </p:sp>
      <p:sp>
        <p:nvSpPr>
          <p:cNvPr id="6" name="Footer Placeholder 4"/>
          <p:cNvSpPr>
            <a:spLocks noGrp="1"/>
          </p:cNvSpPr>
          <p:nvPr>
            <p:ph type="ftr" sz="quarter" idx="11"/>
          </p:nvPr>
        </p:nvSpPr>
        <p:spPr/>
        <p:txBody>
          <a:bodyPr/>
          <a:lstStyle>
            <a:lvl1pPr>
              <a:defRPr/>
            </a:lvl1pPr>
          </a:lstStyle>
          <a:p>
            <a:pPr>
              <a:defRPr/>
            </a:pPr>
            <a:endParaRPr lang="en-GB"/>
          </a:p>
        </p:txBody>
      </p:sp>
      <p:sp>
        <p:nvSpPr>
          <p:cNvPr id="7" name="Slide Number Placeholder 5"/>
          <p:cNvSpPr>
            <a:spLocks noGrp="1"/>
          </p:cNvSpPr>
          <p:nvPr>
            <p:ph type="sldNum" sz="quarter" idx="12"/>
          </p:nvPr>
        </p:nvSpPr>
        <p:spPr/>
        <p:txBody>
          <a:bodyPr/>
          <a:lstStyle>
            <a:lvl1pPr>
              <a:defRPr/>
            </a:lvl1pPr>
          </a:lstStyle>
          <a:p>
            <a:pPr>
              <a:defRPr/>
            </a:pPr>
            <a:fld id="{01E6152F-E7D7-41B4-A6C9-9DA547806460}" type="slidenum">
              <a:rPr lang="en-GB" altLang="en-US"/>
              <a:pPr>
                <a:defRPr/>
              </a:pPr>
              <a:t>‹#›</a:t>
            </a:fld>
            <a:endParaRPr lang="en-GB" altLang="en-US"/>
          </a:p>
        </p:txBody>
      </p:sp>
    </p:spTree>
    <p:extLst>
      <p:ext uri="{BB962C8B-B14F-4D97-AF65-F5344CB8AC3E}">
        <p14:creationId xmlns:p14="http://schemas.microsoft.com/office/powerpoint/2010/main" val="2410915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GB" altLang="en-US" smtClean="0"/>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GB" altLang="en-US"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65581182-BF91-404A-8833-99ECD76E2D36}" type="datetimeFigureOut">
              <a:rPr lang="en-GB"/>
              <a:pPr>
                <a:defRPr/>
              </a:pPr>
              <a:t>06/02/2020</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defRPr>
            </a:lvl1pPr>
          </a:lstStyle>
          <a:p>
            <a:pPr>
              <a:defRPr/>
            </a:pPr>
            <a:fld id="{2DAAB733-947B-4851-9A1A-DD65DEC5EE74}"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UcCHRW8G9yY" TargetMode="External"/><Relationship Id="rId2" Type="http://schemas.openxmlformats.org/officeDocument/2006/relationships/hyperlink" Target="https://www.youtube.com/watch?v=GrV2SZuRPv0" TargetMode="External"/><Relationship Id="rId1" Type="http://schemas.openxmlformats.org/officeDocument/2006/relationships/slideLayout" Target="../slideLayouts/slideLayout2.xml"/><Relationship Id="rId4" Type="http://schemas.openxmlformats.org/officeDocument/2006/relationships/hyperlink" Target="https://www.youtube.com/watch?v=9wQkLthhHKA"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www.lynda.com/course20/Web-Interaction-Design-tutorials/Next-steps/133349/146782-4.html" TargetMode="External"/><Relationship Id="rId2" Type="http://schemas.openxmlformats.org/officeDocument/2006/relationships/hyperlink" Target="http://www.lynda.com/James-Williamson/128-1.htm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www.indesign.com/" TargetMode="External"/><Relationship Id="rId2" Type="http://schemas.openxmlformats.org/officeDocument/2006/relationships/hyperlink" Target="http://www.uxpin.com/"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www.justinmind.com/usernote/token.action?token=yyRh2q-jCA86njeoMLzh"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projects.invisionapp.com/share/FGT450ZX#/screens/22081171?maintainScrollPosition=false"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www.servicedesign.org/"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hyperlink" Target="https://link.springer.com/chapter/10.1007/978-3-319-67744-6_28"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p:cNvSpPr>
            <a:spLocks noGrp="1"/>
          </p:cNvSpPr>
          <p:nvPr>
            <p:ph type="ctrTitle"/>
          </p:nvPr>
        </p:nvSpPr>
        <p:spPr/>
        <p:txBody>
          <a:bodyPr/>
          <a:lstStyle/>
          <a:p>
            <a:pPr eaLnBrk="1" hangingPunct="1"/>
            <a:r>
              <a:rPr lang="en-GB" altLang="en-US" dirty="0" err="1" smtClean="0"/>
              <a:t>Ux</a:t>
            </a:r>
            <a:r>
              <a:rPr lang="en-GB" altLang="en-US" dirty="0" smtClean="0"/>
              <a:t> Design &amp; Prototyping</a:t>
            </a:r>
          </a:p>
        </p:txBody>
      </p:sp>
      <p:sp>
        <p:nvSpPr>
          <p:cNvPr id="3" name="Subtitle 2"/>
          <p:cNvSpPr>
            <a:spLocks noGrp="1"/>
          </p:cNvSpPr>
          <p:nvPr>
            <p:ph type="subTitle" idx="1"/>
          </p:nvPr>
        </p:nvSpPr>
        <p:spPr/>
        <p:txBody>
          <a:bodyPr rtlCol="0">
            <a:normAutofit/>
          </a:bodyPr>
          <a:lstStyle/>
          <a:p>
            <a:pPr eaLnBrk="1" fontAlgn="auto" hangingPunct="1">
              <a:spcAft>
                <a:spcPts val="0"/>
              </a:spcAft>
              <a:defRPr/>
            </a:pPr>
            <a:r>
              <a:rPr lang="en-GB" dirty="0" smtClean="0"/>
              <a:t>Martin Colbert</a:t>
            </a:r>
            <a:endParaRPr lang="en-GB"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GB" altLang="en-US" smtClean="0"/>
              <a:t>Types of Prototype</a:t>
            </a:r>
          </a:p>
        </p:txBody>
      </p:sp>
      <p:sp>
        <p:nvSpPr>
          <p:cNvPr id="11267" name="Content Placeholder 2"/>
          <p:cNvSpPr>
            <a:spLocks noGrp="1"/>
          </p:cNvSpPr>
          <p:nvPr>
            <p:ph idx="1"/>
          </p:nvPr>
        </p:nvSpPr>
        <p:spPr>
          <a:xfrm>
            <a:off x="457200" y="1600200"/>
            <a:ext cx="8229600" cy="4997450"/>
          </a:xfrm>
        </p:spPr>
        <p:txBody>
          <a:bodyPr/>
          <a:lstStyle/>
          <a:p>
            <a:r>
              <a:rPr lang="en-GB" altLang="en-US" smtClean="0"/>
              <a:t>For prototypes, fidelity is defined in terms of simulation of interaction and form </a:t>
            </a:r>
          </a:p>
          <a:p>
            <a:pPr lvl="3"/>
            <a:r>
              <a:rPr lang="en-GB" altLang="en-US" smtClean="0"/>
              <a:t>proportion of </a:t>
            </a:r>
            <a:r>
              <a:rPr lang="en-GB" altLang="en-US" b="1" smtClean="0"/>
              <a:t>navigations between containers </a:t>
            </a:r>
            <a:r>
              <a:rPr lang="en-GB" altLang="en-US" smtClean="0"/>
              <a:t>that are accurately simulated (between page links, hiding and showing windows);</a:t>
            </a:r>
          </a:p>
          <a:p>
            <a:pPr lvl="3"/>
            <a:r>
              <a:rPr lang="en-GB" altLang="en-US" smtClean="0"/>
              <a:t>proportion of </a:t>
            </a:r>
            <a:r>
              <a:rPr lang="en-GB" altLang="en-US" b="1" smtClean="0"/>
              <a:t>transitions within components </a:t>
            </a:r>
            <a:r>
              <a:rPr lang="en-GB" altLang="en-US" smtClean="0"/>
              <a:t>that are accurately simulated (onMouseOver, onMouseDown, onMouseClick);</a:t>
            </a:r>
          </a:p>
          <a:p>
            <a:pPr lvl="3"/>
            <a:r>
              <a:rPr lang="en-GB" altLang="en-US" smtClean="0"/>
              <a:t>proportion of </a:t>
            </a:r>
            <a:r>
              <a:rPr lang="en-GB" altLang="en-US" b="1" smtClean="0"/>
              <a:t>user input actions </a:t>
            </a:r>
            <a:r>
              <a:rPr lang="en-GB" altLang="en-US" smtClean="0"/>
              <a:t>that are accurately simulated (mouse click, rather than finger press);</a:t>
            </a:r>
          </a:p>
          <a:p>
            <a:pPr lvl="3"/>
            <a:r>
              <a:rPr lang="en-GB" altLang="en-US" smtClean="0"/>
              <a:t>proportion of </a:t>
            </a:r>
            <a:r>
              <a:rPr lang="en-GB" altLang="en-US" b="1" smtClean="0"/>
              <a:t>form factors </a:t>
            </a:r>
            <a:r>
              <a:rPr lang="en-GB" altLang="en-US" smtClean="0"/>
              <a:t>that are accurately simulated (a hand-held device is displayed on a fixed monitor)</a:t>
            </a:r>
          </a:p>
          <a:p>
            <a:pPr lvl="4"/>
            <a:r>
              <a:rPr lang="en-GB" altLang="en-US" smtClean="0"/>
              <a:t>Accuracy = visual + temporal characteristics (too fast/slow, no “whirlygig” progress indicator or animated transition, as well as ‘wrong border colour’</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a:xfrm>
            <a:off x="179388" y="274638"/>
            <a:ext cx="8839200" cy="1143000"/>
          </a:xfrm>
        </p:spPr>
        <p:txBody>
          <a:bodyPr/>
          <a:lstStyle/>
          <a:p>
            <a:r>
              <a:rPr lang="en-GB" altLang="en-US" smtClean="0"/>
              <a:t>Fidelity in Prototyping: a Framework</a:t>
            </a:r>
          </a:p>
        </p:txBody>
      </p:sp>
      <p:graphicFrame>
        <p:nvGraphicFramePr>
          <p:cNvPr id="4" name="Content Placeholder 3"/>
          <p:cNvGraphicFramePr>
            <a:graphicFrameLocks noGrp="1"/>
          </p:cNvGraphicFramePr>
          <p:nvPr>
            <p:ph idx="1"/>
          </p:nvPr>
        </p:nvGraphicFramePr>
        <p:xfrm>
          <a:off x="2268538" y="1241425"/>
          <a:ext cx="6216650" cy="2574925"/>
        </p:xfrm>
        <a:graphic>
          <a:graphicData uri="http://schemas.openxmlformats.org/drawingml/2006/table">
            <a:tbl>
              <a:tblPr firstRow="1" firstCol="1" bandRow="1">
                <a:tableStyleId>{5C22544A-7EE6-4342-B048-85BDC9FD1C3A}</a:tableStyleId>
              </a:tblPr>
              <a:tblGrid>
                <a:gridCol w="1554163">
                  <a:extLst>
                    <a:ext uri="{9D8B030D-6E8A-4147-A177-3AD203B41FA5}">
                      <a16:colId xmlns:a16="http://schemas.microsoft.com/office/drawing/2014/main" val="20000"/>
                    </a:ext>
                  </a:extLst>
                </a:gridCol>
                <a:gridCol w="1554163">
                  <a:extLst>
                    <a:ext uri="{9D8B030D-6E8A-4147-A177-3AD203B41FA5}">
                      <a16:colId xmlns:a16="http://schemas.microsoft.com/office/drawing/2014/main" val="20001"/>
                    </a:ext>
                  </a:extLst>
                </a:gridCol>
                <a:gridCol w="1554163">
                  <a:extLst>
                    <a:ext uri="{9D8B030D-6E8A-4147-A177-3AD203B41FA5}">
                      <a16:colId xmlns:a16="http://schemas.microsoft.com/office/drawing/2014/main" val="20002"/>
                    </a:ext>
                  </a:extLst>
                </a:gridCol>
                <a:gridCol w="1554163">
                  <a:extLst>
                    <a:ext uri="{9D8B030D-6E8A-4147-A177-3AD203B41FA5}">
                      <a16:colId xmlns:a16="http://schemas.microsoft.com/office/drawing/2014/main" val="20003"/>
                    </a:ext>
                  </a:extLst>
                </a:gridCol>
              </a:tblGrid>
              <a:tr h="830152">
                <a:tc>
                  <a:txBody>
                    <a:bodyPr/>
                    <a:lstStyle/>
                    <a:p>
                      <a:endParaRPr lang="en-GB" sz="1800" dirty="0"/>
                    </a:p>
                  </a:txBody>
                  <a:tcPr marL="91421" marR="91421" marT="45728" marB="45728">
                    <a:solidFill>
                      <a:schemeClr val="bg1"/>
                    </a:solidFill>
                  </a:tcPr>
                </a:tc>
                <a:tc gridSpan="3">
                  <a:txBody>
                    <a:bodyPr/>
                    <a:lstStyle/>
                    <a:p>
                      <a:r>
                        <a:rPr lang="en-GB" sz="1800" dirty="0" smtClean="0"/>
                        <a:t>                             Scope</a:t>
                      </a:r>
                      <a:endParaRPr lang="en-GB" sz="1800" dirty="0"/>
                    </a:p>
                  </a:txBody>
                  <a:tcPr marL="91421" marR="91421" marT="45728" marB="45728"/>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0000"/>
                  </a:ext>
                </a:extLst>
              </a:tr>
              <a:tr h="914622">
                <a:tc>
                  <a:txBody>
                    <a:bodyPr/>
                    <a:lstStyle/>
                    <a:p>
                      <a:endParaRPr lang="en-GB" sz="1800" dirty="0">
                        <a:solidFill>
                          <a:schemeClr val="bg1"/>
                        </a:solidFill>
                      </a:endParaRPr>
                    </a:p>
                  </a:txBody>
                  <a:tcPr marL="91421" marR="91421" marT="45728" marB="45728">
                    <a:solidFill>
                      <a:schemeClr val="bg1"/>
                    </a:solidFill>
                  </a:tcPr>
                </a:tc>
                <a:tc>
                  <a:txBody>
                    <a:bodyPr/>
                    <a:lstStyle/>
                    <a:p>
                      <a:r>
                        <a:rPr lang="en-GB" sz="1800" b="1" dirty="0" smtClean="0">
                          <a:solidFill>
                            <a:schemeClr val="bg1"/>
                          </a:solidFill>
                        </a:rPr>
                        <a:t>Transitions between Views</a:t>
                      </a:r>
                      <a:endParaRPr lang="en-GB" sz="1800" b="1" dirty="0">
                        <a:solidFill>
                          <a:schemeClr val="bg1"/>
                        </a:solidFill>
                      </a:endParaRPr>
                    </a:p>
                  </a:txBody>
                  <a:tcPr marL="91421" marR="91421" marT="45728" marB="45728">
                    <a:solidFill>
                      <a:schemeClr val="accent1"/>
                    </a:solidFill>
                  </a:tcPr>
                </a:tc>
                <a:tc>
                  <a:txBody>
                    <a:bodyPr/>
                    <a:lstStyle/>
                    <a:p>
                      <a:r>
                        <a:rPr lang="en-GB" sz="1800" b="1" dirty="0" smtClean="0">
                          <a:solidFill>
                            <a:schemeClr val="bg1"/>
                          </a:solidFill>
                        </a:rPr>
                        <a:t>Transitions within  Views</a:t>
                      </a:r>
                      <a:endParaRPr lang="en-GB" sz="1800" b="1" dirty="0">
                        <a:solidFill>
                          <a:schemeClr val="bg1"/>
                        </a:solidFill>
                      </a:endParaRPr>
                    </a:p>
                  </a:txBody>
                  <a:tcPr marL="91421" marR="91421" marT="45728" marB="45728">
                    <a:solidFill>
                      <a:schemeClr val="accent1"/>
                    </a:solidFill>
                  </a:tcPr>
                </a:tc>
                <a:tc>
                  <a:txBody>
                    <a:bodyPr/>
                    <a:lstStyle/>
                    <a:p>
                      <a:r>
                        <a:rPr lang="en-GB" sz="1800" b="1" dirty="0" smtClean="0">
                          <a:solidFill>
                            <a:schemeClr val="bg1"/>
                          </a:solidFill>
                        </a:rPr>
                        <a:t>Transitions within Components</a:t>
                      </a:r>
                      <a:endParaRPr lang="en-GB" sz="1800" b="1" dirty="0">
                        <a:solidFill>
                          <a:schemeClr val="bg1"/>
                        </a:solidFill>
                      </a:endParaRPr>
                    </a:p>
                  </a:txBody>
                  <a:tcPr marL="91421" marR="91421" marT="45728" marB="45728">
                    <a:solidFill>
                      <a:schemeClr val="accent1"/>
                    </a:solidFill>
                  </a:tcPr>
                </a:tc>
                <a:extLst>
                  <a:ext uri="{0D108BD9-81ED-4DB2-BD59-A6C34878D82A}">
                    <a16:rowId xmlns:a16="http://schemas.microsoft.com/office/drawing/2014/main" val="10001"/>
                  </a:ext>
                </a:extLst>
              </a:tr>
              <a:tr h="830152">
                <a:tc>
                  <a:txBody>
                    <a:bodyPr/>
                    <a:lstStyle/>
                    <a:p>
                      <a:r>
                        <a:rPr lang="en-GB" sz="1800" b="1" dirty="0" smtClean="0">
                          <a:solidFill>
                            <a:schemeClr val="bg1"/>
                          </a:solidFill>
                        </a:rPr>
                        <a:t>Interaction</a:t>
                      </a:r>
                      <a:endParaRPr lang="en-GB" sz="1800" b="1" dirty="0">
                        <a:solidFill>
                          <a:schemeClr val="bg1"/>
                        </a:solidFill>
                      </a:endParaRPr>
                    </a:p>
                  </a:txBody>
                  <a:tcPr marL="91421" marR="91421" marT="45728" marB="45728">
                    <a:solidFill>
                      <a:schemeClr val="accent1"/>
                    </a:solidFill>
                  </a:tcPr>
                </a:tc>
                <a:tc>
                  <a:txBody>
                    <a:bodyPr/>
                    <a:lstStyle/>
                    <a:p>
                      <a:endParaRPr lang="en-GB" sz="1800" dirty="0"/>
                    </a:p>
                  </a:txBody>
                  <a:tcPr marL="91421" marR="91421" marT="45728" marB="45728"/>
                </a:tc>
                <a:tc>
                  <a:txBody>
                    <a:bodyPr/>
                    <a:lstStyle/>
                    <a:p>
                      <a:endParaRPr lang="en-GB" sz="1800" dirty="0"/>
                    </a:p>
                  </a:txBody>
                  <a:tcPr marL="91421" marR="91421" marT="45728" marB="45728"/>
                </a:tc>
                <a:tc>
                  <a:txBody>
                    <a:bodyPr/>
                    <a:lstStyle/>
                    <a:p>
                      <a:endParaRPr lang="en-GB" sz="1800" dirty="0"/>
                    </a:p>
                  </a:txBody>
                  <a:tcPr marL="91421" marR="91421" marT="45728" marB="45728"/>
                </a:tc>
                <a:extLst>
                  <a:ext uri="{0D108BD9-81ED-4DB2-BD59-A6C34878D82A}">
                    <a16:rowId xmlns:a16="http://schemas.microsoft.com/office/drawing/2014/main" val="10002"/>
                  </a:ext>
                </a:extLst>
              </a:tr>
            </a:tbl>
          </a:graphicData>
        </a:graphic>
      </p:graphicFrame>
      <p:sp>
        <p:nvSpPr>
          <p:cNvPr id="12311" name="Rectangle 3"/>
          <p:cNvSpPr txBox="1">
            <a:spLocks noChangeArrowheads="1"/>
          </p:cNvSpPr>
          <p:nvPr/>
        </p:nvSpPr>
        <p:spPr bwMode="auto">
          <a:xfrm>
            <a:off x="179388" y="1628775"/>
            <a:ext cx="3240087"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lstStyle>
            <a:lvl1pPr defTabSz="7620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7620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7620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7620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7620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Tx/>
              <a:buNone/>
            </a:pPr>
            <a:endParaRPr lang="en-GB" altLang="en-US" sz="1600"/>
          </a:p>
        </p:txBody>
      </p:sp>
      <p:sp>
        <p:nvSpPr>
          <p:cNvPr id="12312" name="Rectangle 3"/>
          <p:cNvSpPr txBox="1">
            <a:spLocks noChangeArrowheads="1"/>
          </p:cNvSpPr>
          <p:nvPr/>
        </p:nvSpPr>
        <p:spPr bwMode="auto">
          <a:xfrm>
            <a:off x="179388" y="1268413"/>
            <a:ext cx="3600450" cy="165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lstStyle>
            <a:lvl1pPr marL="342900" indent="-342900" defTabSz="7620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7620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7620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7620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7620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Tx/>
              <a:buChar char="•"/>
            </a:pPr>
            <a:r>
              <a:rPr lang="en-GB" altLang="en-US" sz="2000"/>
              <a:t>What proportion of transitions, and kind of transitions, are simulated accurately, in terms of  appearance and timing?</a:t>
            </a:r>
          </a:p>
        </p:txBody>
      </p:sp>
      <p:graphicFrame>
        <p:nvGraphicFramePr>
          <p:cNvPr id="9" name="Content Placeholder 3"/>
          <p:cNvGraphicFramePr>
            <a:graphicFrameLocks/>
          </p:cNvGraphicFramePr>
          <p:nvPr/>
        </p:nvGraphicFramePr>
        <p:xfrm>
          <a:off x="1116013" y="4002088"/>
          <a:ext cx="7412037" cy="2940050"/>
        </p:xfrm>
        <a:graphic>
          <a:graphicData uri="http://schemas.openxmlformats.org/drawingml/2006/table">
            <a:tbl>
              <a:tblPr firstRow="1" firstCol="1" bandRow="1">
                <a:tableStyleId>{5C22544A-7EE6-4342-B048-85BDC9FD1C3A}</a:tableStyleId>
              </a:tblPr>
              <a:tblGrid>
                <a:gridCol w="1008067">
                  <a:extLst>
                    <a:ext uri="{9D8B030D-6E8A-4147-A177-3AD203B41FA5}">
                      <a16:colId xmlns:a16="http://schemas.microsoft.com/office/drawing/2014/main" val="20000"/>
                    </a:ext>
                  </a:extLst>
                </a:gridCol>
                <a:gridCol w="1587755">
                  <a:extLst>
                    <a:ext uri="{9D8B030D-6E8A-4147-A177-3AD203B41FA5}">
                      <a16:colId xmlns:a16="http://schemas.microsoft.com/office/drawing/2014/main" val="20001"/>
                    </a:ext>
                  </a:extLst>
                </a:gridCol>
                <a:gridCol w="1557493">
                  <a:extLst>
                    <a:ext uri="{9D8B030D-6E8A-4147-A177-3AD203B41FA5}">
                      <a16:colId xmlns:a16="http://schemas.microsoft.com/office/drawing/2014/main" val="20002"/>
                    </a:ext>
                  </a:extLst>
                </a:gridCol>
                <a:gridCol w="1631660">
                  <a:extLst>
                    <a:ext uri="{9D8B030D-6E8A-4147-A177-3AD203B41FA5}">
                      <a16:colId xmlns:a16="http://schemas.microsoft.com/office/drawing/2014/main" val="20003"/>
                    </a:ext>
                  </a:extLst>
                </a:gridCol>
                <a:gridCol w="1627062">
                  <a:extLst>
                    <a:ext uri="{9D8B030D-6E8A-4147-A177-3AD203B41FA5}">
                      <a16:colId xmlns:a16="http://schemas.microsoft.com/office/drawing/2014/main" val="20004"/>
                    </a:ext>
                  </a:extLst>
                </a:gridCol>
              </a:tblGrid>
              <a:tr h="365756">
                <a:tc>
                  <a:txBody>
                    <a:bodyPr/>
                    <a:lstStyle/>
                    <a:p>
                      <a:r>
                        <a:rPr lang="en-GB" sz="1800" dirty="0" smtClean="0"/>
                        <a:t>Which</a:t>
                      </a:r>
                      <a:endParaRPr lang="en-GB" sz="1800" dirty="0"/>
                    </a:p>
                  </a:txBody>
                  <a:tcPr marL="91436" marR="91436" marT="45717" marB="45717">
                    <a:solidFill>
                      <a:schemeClr val="bg1"/>
                    </a:solidFill>
                  </a:tcPr>
                </a:tc>
                <a:tc>
                  <a:txBody>
                    <a:bodyPr/>
                    <a:lstStyle/>
                    <a:p>
                      <a:endParaRPr lang="en-GB" sz="1800" dirty="0"/>
                    </a:p>
                  </a:txBody>
                  <a:tcPr marL="91436" marR="91436" marT="45717" marB="45717">
                    <a:solidFill>
                      <a:schemeClr val="bg1"/>
                    </a:solidFill>
                  </a:tcPr>
                </a:tc>
                <a:tc gridSpan="3">
                  <a:txBody>
                    <a:bodyPr/>
                    <a:lstStyle/>
                    <a:p>
                      <a:r>
                        <a:rPr lang="en-GB" sz="1800" dirty="0" smtClean="0"/>
                        <a:t>                     Scope</a:t>
                      </a:r>
                      <a:endParaRPr lang="en-GB" sz="1800" dirty="0"/>
                    </a:p>
                  </a:txBody>
                  <a:tcPr marL="91436" marR="91436" marT="45717" marB="45717"/>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0000"/>
                  </a:ext>
                </a:extLst>
              </a:tr>
              <a:tr h="829950">
                <a:tc>
                  <a:txBody>
                    <a:bodyPr/>
                    <a:lstStyle/>
                    <a:p>
                      <a:endParaRPr lang="en-GB" sz="1800" dirty="0"/>
                    </a:p>
                  </a:txBody>
                  <a:tcPr marL="91436" marR="91436" marT="45717" marB="45717">
                    <a:solidFill>
                      <a:schemeClr val="bg1"/>
                    </a:solidFill>
                  </a:tcPr>
                </a:tc>
                <a:tc>
                  <a:txBody>
                    <a:bodyPr/>
                    <a:lstStyle/>
                    <a:p>
                      <a:endParaRPr lang="en-GB" sz="1800" dirty="0">
                        <a:solidFill>
                          <a:schemeClr val="bg1"/>
                        </a:solidFill>
                      </a:endParaRPr>
                    </a:p>
                  </a:txBody>
                  <a:tcPr marL="91436" marR="91436" marT="45717" marB="45717">
                    <a:solidFill>
                      <a:schemeClr val="bg1"/>
                    </a:solidFill>
                  </a:tcPr>
                </a:tc>
                <a:tc>
                  <a:txBody>
                    <a:bodyPr/>
                    <a:lstStyle/>
                    <a:p>
                      <a:r>
                        <a:rPr lang="en-GB" sz="1800" b="1" dirty="0" smtClean="0">
                          <a:solidFill>
                            <a:schemeClr val="bg1"/>
                          </a:solidFill>
                        </a:rPr>
                        <a:t>Feature 1</a:t>
                      </a:r>
                      <a:endParaRPr lang="en-GB" sz="1800" b="1" dirty="0">
                        <a:solidFill>
                          <a:schemeClr val="bg1"/>
                        </a:solidFill>
                      </a:endParaRPr>
                    </a:p>
                  </a:txBody>
                  <a:tcPr marL="91436" marR="91436" marT="45717" marB="45717">
                    <a:solidFill>
                      <a:schemeClr val="accent1"/>
                    </a:solidFill>
                  </a:tcPr>
                </a:tc>
                <a:tc>
                  <a:txBody>
                    <a:bodyPr/>
                    <a:lstStyle/>
                    <a:p>
                      <a:r>
                        <a:rPr lang="en-GB" sz="1800" b="1" dirty="0" smtClean="0">
                          <a:solidFill>
                            <a:schemeClr val="bg1"/>
                          </a:solidFill>
                        </a:rPr>
                        <a:t>Feature 2</a:t>
                      </a:r>
                      <a:endParaRPr lang="en-GB" sz="1800" b="1" dirty="0">
                        <a:solidFill>
                          <a:schemeClr val="bg1"/>
                        </a:solidFill>
                      </a:endParaRPr>
                    </a:p>
                  </a:txBody>
                  <a:tcPr marL="91436" marR="91436" marT="45717" marB="45717">
                    <a:solidFill>
                      <a:schemeClr val="accent1"/>
                    </a:solidFill>
                  </a:tcPr>
                </a:tc>
                <a:tc>
                  <a:txBody>
                    <a:bodyPr/>
                    <a:lstStyle/>
                    <a:p>
                      <a:r>
                        <a:rPr lang="en-GB" sz="1800" b="1" dirty="0" smtClean="0">
                          <a:solidFill>
                            <a:schemeClr val="bg1"/>
                          </a:solidFill>
                        </a:rPr>
                        <a:t>Feature ..N</a:t>
                      </a:r>
                      <a:endParaRPr lang="en-GB" sz="1800" b="1" dirty="0">
                        <a:solidFill>
                          <a:schemeClr val="bg1"/>
                        </a:solidFill>
                      </a:endParaRPr>
                    </a:p>
                  </a:txBody>
                  <a:tcPr marL="91436" marR="91436" marT="45717" marB="45717">
                    <a:solidFill>
                      <a:schemeClr val="accent1"/>
                    </a:solidFill>
                  </a:tcPr>
                </a:tc>
                <a:extLst>
                  <a:ext uri="{0D108BD9-81ED-4DB2-BD59-A6C34878D82A}">
                    <a16:rowId xmlns:a16="http://schemas.microsoft.com/office/drawing/2014/main" val="10001"/>
                  </a:ext>
                </a:extLst>
              </a:tr>
              <a:tr h="914393">
                <a:tc rowSpan="2">
                  <a:txBody>
                    <a:bodyPr/>
                    <a:lstStyle/>
                    <a:p>
                      <a:endParaRPr lang="en-GB" sz="1800" dirty="0" smtClean="0"/>
                    </a:p>
                    <a:p>
                      <a:endParaRPr lang="en-GB" sz="1800" dirty="0" smtClean="0"/>
                    </a:p>
                    <a:p>
                      <a:r>
                        <a:rPr lang="en-GB" sz="1800" dirty="0" smtClean="0"/>
                        <a:t>Physical Form</a:t>
                      </a:r>
                      <a:endParaRPr lang="en-GB" sz="1800" dirty="0"/>
                    </a:p>
                  </a:txBody>
                  <a:tcPr marL="91436" marR="91436" marT="45717" marB="45717"/>
                </a:tc>
                <a:tc>
                  <a:txBody>
                    <a:bodyPr/>
                    <a:lstStyle/>
                    <a:p>
                      <a:r>
                        <a:rPr lang="en-GB" sz="1800" b="1" dirty="0" smtClean="0">
                          <a:solidFill>
                            <a:schemeClr val="bg1"/>
                          </a:solidFill>
                        </a:rPr>
                        <a:t>User Actions</a:t>
                      </a:r>
                      <a:endParaRPr lang="en-GB" sz="1800" b="1" dirty="0">
                        <a:solidFill>
                          <a:schemeClr val="bg1"/>
                        </a:solidFill>
                      </a:endParaRPr>
                    </a:p>
                  </a:txBody>
                  <a:tcPr marL="91436" marR="91436" marT="45717" marB="45717">
                    <a:solidFill>
                      <a:schemeClr val="accent1"/>
                    </a:solidFill>
                  </a:tcPr>
                </a:tc>
                <a:tc>
                  <a:txBody>
                    <a:bodyPr/>
                    <a:lstStyle/>
                    <a:p>
                      <a:r>
                        <a:rPr lang="en-GB" sz="1800" dirty="0" smtClean="0"/>
                        <a:t>Primary Method e.g. click</a:t>
                      </a:r>
                      <a:endParaRPr lang="en-GB" sz="1800" dirty="0"/>
                    </a:p>
                  </a:txBody>
                  <a:tcPr marL="91436" marR="91436" marT="45717" marB="45717"/>
                </a:tc>
                <a:tc>
                  <a:txBody>
                    <a:bodyPr/>
                    <a:lstStyle/>
                    <a:p>
                      <a:r>
                        <a:rPr lang="en-GB" sz="1800" dirty="0" smtClean="0"/>
                        <a:t>Alternative Methods e.g. drag n drop</a:t>
                      </a:r>
                      <a:endParaRPr lang="en-GB" sz="1800" dirty="0"/>
                    </a:p>
                  </a:txBody>
                  <a:tcPr marL="91436" marR="91436" marT="45717" marB="45717"/>
                </a:tc>
                <a:tc>
                  <a:txBody>
                    <a:bodyPr/>
                    <a:lstStyle/>
                    <a:p>
                      <a:r>
                        <a:rPr lang="en-GB" sz="1800" dirty="0" smtClean="0"/>
                        <a:t>Possible methods?</a:t>
                      </a:r>
                    </a:p>
                    <a:p>
                      <a:r>
                        <a:rPr lang="en-GB" sz="1800" dirty="0" smtClean="0"/>
                        <a:t>Right click</a:t>
                      </a:r>
                      <a:endParaRPr lang="en-GB" sz="1800" dirty="0"/>
                    </a:p>
                  </a:txBody>
                  <a:tcPr marL="91436" marR="91436" marT="45717" marB="45717"/>
                </a:tc>
                <a:extLst>
                  <a:ext uri="{0D108BD9-81ED-4DB2-BD59-A6C34878D82A}">
                    <a16:rowId xmlns:a16="http://schemas.microsoft.com/office/drawing/2014/main" val="10002"/>
                  </a:ext>
                </a:extLst>
              </a:tr>
              <a:tr h="829950">
                <a:tc vMerge="1">
                  <a:txBody>
                    <a:bodyPr/>
                    <a:lstStyle/>
                    <a:p>
                      <a:endParaRPr lang="en-GB" dirty="0"/>
                    </a:p>
                  </a:txBody>
                  <a:tcPr/>
                </a:tc>
                <a:tc>
                  <a:txBody>
                    <a:bodyPr/>
                    <a:lstStyle/>
                    <a:p>
                      <a:r>
                        <a:rPr lang="en-GB" sz="1800" b="1" dirty="0" smtClean="0">
                          <a:solidFill>
                            <a:schemeClr val="bg1"/>
                          </a:solidFill>
                        </a:rPr>
                        <a:t>Device</a:t>
                      </a:r>
                      <a:endParaRPr lang="en-GB" sz="1800" b="1" dirty="0">
                        <a:solidFill>
                          <a:schemeClr val="bg1"/>
                        </a:solidFill>
                      </a:endParaRPr>
                    </a:p>
                  </a:txBody>
                  <a:tcPr marL="91436" marR="91436" marT="45717" marB="45717">
                    <a:solidFill>
                      <a:schemeClr val="accent1"/>
                    </a:solidFill>
                  </a:tcPr>
                </a:tc>
                <a:tc>
                  <a:txBody>
                    <a:bodyPr/>
                    <a:lstStyle/>
                    <a:p>
                      <a:r>
                        <a:rPr lang="en-GB" sz="1800" dirty="0" smtClean="0"/>
                        <a:t>Display</a:t>
                      </a:r>
                      <a:endParaRPr lang="en-GB" sz="1800" dirty="0"/>
                    </a:p>
                  </a:txBody>
                  <a:tcPr marL="91436" marR="91436" marT="45717" marB="45717"/>
                </a:tc>
                <a:tc>
                  <a:txBody>
                    <a:bodyPr/>
                    <a:lstStyle/>
                    <a:p>
                      <a:r>
                        <a:rPr lang="en-GB" sz="1800" dirty="0" smtClean="0"/>
                        <a:t>Display + Input</a:t>
                      </a:r>
                      <a:endParaRPr lang="en-GB" sz="1800" dirty="0"/>
                    </a:p>
                  </a:txBody>
                  <a:tcPr marL="91436" marR="91436" marT="45717" marB="45717"/>
                </a:tc>
                <a:tc>
                  <a:txBody>
                    <a:bodyPr/>
                    <a:lstStyle/>
                    <a:p>
                      <a:r>
                        <a:rPr lang="en-GB" sz="1800" dirty="0" err="1" smtClean="0"/>
                        <a:t>Display+Input+Artefact</a:t>
                      </a:r>
                      <a:endParaRPr lang="en-GB" sz="1800" dirty="0"/>
                    </a:p>
                  </a:txBody>
                  <a:tcPr marL="91436" marR="91436" marT="45717" marB="45717"/>
                </a:tc>
                <a:extLst>
                  <a:ext uri="{0D108BD9-81ED-4DB2-BD59-A6C34878D82A}">
                    <a16:rowId xmlns:a16="http://schemas.microsoft.com/office/drawing/2014/main" val="10003"/>
                  </a:ext>
                </a:extLst>
              </a:tr>
            </a:tbl>
          </a:graphicData>
        </a:graphic>
      </p:graphicFrame>
      <p:sp>
        <p:nvSpPr>
          <p:cNvPr id="12342" name="Rectangle 3"/>
          <p:cNvSpPr txBox="1">
            <a:spLocks noChangeArrowheads="1"/>
          </p:cNvSpPr>
          <p:nvPr/>
        </p:nvSpPr>
        <p:spPr bwMode="auto">
          <a:xfrm>
            <a:off x="0" y="3843338"/>
            <a:ext cx="3887788" cy="136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lstStyle>
            <a:lvl1pPr marL="342900" indent="-342900" defTabSz="7620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7620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7620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7620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7620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Tx/>
              <a:buChar char="•"/>
            </a:pPr>
            <a:r>
              <a:rPr lang="en-GB" altLang="en-US" sz="2000"/>
              <a:t>How many physical features are simulated accurately, in terms of  appearance and timing?</a:t>
            </a:r>
          </a:p>
          <a:p>
            <a:pPr>
              <a:buFontTx/>
              <a:buChar char="•"/>
            </a:pPr>
            <a:r>
              <a:rPr lang="en-GB" altLang="en-US" sz="2000"/>
              <a:t> Early:few; Late:many</a:t>
            </a:r>
          </a:p>
        </p:txBody>
      </p:sp>
      <p:sp>
        <p:nvSpPr>
          <p:cNvPr id="12343" name="Right Arrow 10"/>
          <p:cNvSpPr>
            <a:spLocks noChangeArrowheads="1"/>
          </p:cNvSpPr>
          <p:nvPr/>
        </p:nvSpPr>
        <p:spPr bwMode="auto">
          <a:xfrm>
            <a:off x="4356100" y="3319463"/>
            <a:ext cx="3384550" cy="217487"/>
          </a:xfrm>
          <a:prstGeom prst="rightArrow">
            <a:avLst>
              <a:gd name="adj1" fmla="val 50000"/>
              <a:gd name="adj2" fmla="val 50000"/>
            </a:avLst>
          </a:prstGeom>
          <a:solidFill>
            <a:srgbClr val="92D050"/>
          </a:solidFill>
          <a:ln w="12700" algn="ctr">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GB" altLang="en-US" sz="1800">
              <a:solidFill>
                <a:srgbClr val="92D050"/>
              </a:solidFill>
              <a:latin typeface="Arial" panose="020B0604020202020204" pitchFamily="34" charset="0"/>
            </a:endParaRPr>
          </a:p>
        </p:txBody>
      </p:sp>
      <p:sp>
        <p:nvSpPr>
          <p:cNvPr id="12344" name="Rectangle 13"/>
          <p:cNvSpPr>
            <a:spLocks noChangeArrowheads="1"/>
          </p:cNvSpPr>
          <p:nvPr/>
        </p:nvSpPr>
        <p:spPr bwMode="auto">
          <a:xfrm>
            <a:off x="4059238" y="3319463"/>
            <a:ext cx="14938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800">
                <a:solidFill>
                  <a:schemeClr val="accent2"/>
                </a:solidFill>
                <a:latin typeface="Arial" panose="020B0604020202020204" pitchFamily="34" charset="0"/>
              </a:rPr>
              <a:t>EARLY</a:t>
            </a:r>
            <a:endParaRPr lang="en-GB" altLang="en-US" sz="1800">
              <a:solidFill>
                <a:schemeClr val="accent2"/>
              </a:solidFill>
              <a:latin typeface="Arial" panose="020B0604020202020204" pitchFamily="34" charset="0"/>
            </a:endParaRPr>
          </a:p>
        </p:txBody>
      </p:sp>
      <p:sp>
        <p:nvSpPr>
          <p:cNvPr id="12345" name="Rectangle 16"/>
          <p:cNvSpPr>
            <a:spLocks noChangeArrowheads="1"/>
          </p:cNvSpPr>
          <p:nvPr/>
        </p:nvSpPr>
        <p:spPr bwMode="auto">
          <a:xfrm>
            <a:off x="7524750" y="3167063"/>
            <a:ext cx="1493838"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800">
                <a:solidFill>
                  <a:schemeClr val="accent2"/>
                </a:solidFill>
                <a:latin typeface="Arial" panose="020B0604020202020204" pitchFamily="34" charset="0"/>
              </a:rPr>
              <a:t>LATE</a:t>
            </a:r>
            <a:endParaRPr lang="en-GB" altLang="en-US" sz="1800">
              <a:solidFill>
                <a:schemeClr val="accent2"/>
              </a:solidFill>
              <a:latin typeface="Arial" panose="020B0604020202020204" pitchFamily="34" charset="0"/>
            </a:endParaRPr>
          </a:p>
        </p:txBody>
      </p:sp>
      <p:sp>
        <p:nvSpPr>
          <p:cNvPr id="2" name="Oval Callout 1"/>
          <p:cNvSpPr/>
          <p:nvPr/>
        </p:nvSpPr>
        <p:spPr>
          <a:xfrm>
            <a:off x="7524750" y="4652963"/>
            <a:ext cx="1619250" cy="720725"/>
          </a:xfrm>
          <a:prstGeom prst="wedgeEllipseCallout">
            <a:avLst>
              <a:gd name="adj1" fmla="val -39839"/>
              <a:gd name="adj2" fmla="val 69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GB" sz="1400" dirty="0">
                <a:solidFill>
                  <a:schemeClr val="tx1"/>
                </a:solidFill>
              </a:rPr>
              <a:t>Feedback from exploration</a:t>
            </a:r>
          </a:p>
        </p:txBody>
      </p:sp>
      <p:sp>
        <p:nvSpPr>
          <p:cNvPr id="12" name="Oval Callout 11"/>
          <p:cNvSpPr/>
          <p:nvPr/>
        </p:nvSpPr>
        <p:spPr>
          <a:xfrm>
            <a:off x="4211638" y="4641850"/>
            <a:ext cx="1619250" cy="719138"/>
          </a:xfrm>
          <a:prstGeom prst="wedgeEllipseCallout">
            <a:avLst>
              <a:gd name="adj1" fmla="val -6058"/>
              <a:gd name="adj2" fmla="val 69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GB" sz="1400" dirty="0">
                <a:solidFill>
                  <a:schemeClr val="tx1"/>
                </a:solidFill>
              </a:rPr>
              <a:t>Feedback from walkthrough</a:t>
            </a:r>
          </a:p>
        </p:txBody>
      </p:sp>
      <p:sp>
        <p:nvSpPr>
          <p:cNvPr id="12348" name="Right Arrow 10"/>
          <p:cNvSpPr>
            <a:spLocks noChangeArrowheads="1"/>
          </p:cNvSpPr>
          <p:nvPr/>
        </p:nvSpPr>
        <p:spPr bwMode="auto">
          <a:xfrm>
            <a:off x="3779838" y="5991225"/>
            <a:ext cx="3960812" cy="217488"/>
          </a:xfrm>
          <a:prstGeom prst="rightArrow">
            <a:avLst>
              <a:gd name="adj1" fmla="val 50000"/>
              <a:gd name="adj2" fmla="val 49998"/>
            </a:avLst>
          </a:prstGeom>
          <a:solidFill>
            <a:srgbClr val="92D050"/>
          </a:solidFill>
          <a:ln w="12700" algn="ctr">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GB" altLang="en-US" sz="1800">
              <a:solidFill>
                <a:srgbClr val="92D050"/>
              </a:solidFill>
              <a:latin typeface="Arial" panose="020B0604020202020204" pitchFamily="34" charset="0"/>
            </a:endParaRPr>
          </a:p>
        </p:txBody>
      </p:sp>
      <p:sp>
        <p:nvSpPr>
          <p:cNvPr id="12349" name="Rectangle 13"/>
          <p:cNvSpPr>
            <a:spLocks noChangeArrowheads="1"/>
          </p:cNvSpPr>
          <p:nvPr/>
        </p:nvSpPr>
        <p:spPr bwMode="auto">
          <a:xfrm>
            <a:off x="2408238" y="5684838"/>
            <a:ext cx="14938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800">
                <a:solidFill>
                  <a:schemeClr val="accent2"/>
                </a:solidFill>
                <a:latin typeface="Arial" panose="020B0604020202020204" pitchFamily="34" charset="0"/>
              </a:rPr>
              <a:t>EARLY</a:t>
            </a:r>
            <a:endParaRPr lang="en-GB" altLang="en-US" sz="1800">
              <a:solidFill>
                <a:schemeClr val="accent2"/>
              </a:solidFill>
              <a:latin typeface="Arial" panose="020B0604020202020204" pitchFamily="34" charset="0"/>
            </a:endParaRPr>
          </a:p>
        </p:txBody>
      </p:sp>
      <p:sp>
        <p:nvSpPr>
          <p:cNvPr id="12350" name="Rectangle 16"/>
          <p:cNvSpPr>
            <a:spLocks noChangeArrowheads="1"/>
          </p:cNvSpPr>
          <p:nvPr/>
        </p:nvSpPr>
        <p:spPr bwMode="auto">
          <a:xfrm>
            <a:off x="7650163" y="5795963"/>
            <a:ext cx="14938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800">
                <a:solidFill>
                  <a:schemeClr val="accent2"/>
                </a:solidFill>
                <a:latin typeface="Arial" panose="020B0604020202020204" pitchFamily="34" charset="0"/>
              </a:rPr>
              <a:t>LATE</a:t>
            </a:r>
            <a:endParaRPr lang="en-GB" altLang="en-US" sz="1800">
              <a:solidFill>
                <a:schemeClr val="accent2"/>
              </a:solidFill>
              <a:latin typeface="Arial" panose="020B0604020202020204"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250825" y="333375"/>
            <a:ext cx="8713788" cy="1143000"/>
          </a:xfrm>
        </p:spPr>
        <p:txBody>
          <a:bodyPr/>
          <a:lstStyle/>
          <a:p>
            <a:r>
              <a:rPr lang="en-GB" altLang="en-US" smtClean="0"/>
              <a:t>What kind of Prototype Do I Need?:</a:t>
            </a:r>
            <a:br>
              <a:rPr lang="en-GB" altLang="en-US" smtClean="0"/>
            </a:br>
            <a:r>
              <a:rPr lang="en-GB" altLang="en-US" smtClean="0"/>
              <a:t>A ‘Typical’ Design Process</a:t>
            </a:r>
          </a:p>
        </p:txBody>
      </p:sp>
      <p:graphicFrame>
        <p:nvGraphicFramePr>
          <p:cNvPr id="4" name="Content Placeholder 3"/>
          <p:cNvGraphicFramePr>
            <a:graphicFrameLocks noGrp="1"/>
          </p:cNvGraphicFramePr>
          <p:nvPr>
            <p:ph idx="1"/>
          </p:nvPr>
        </p:nvGraphicFramePr>
        <p:xfrm>
          <a:off x="395288" y="1844675"/>
          <a:ext cx="7772400" cy="4149725"/>
        </p:xfrm>
        <a:graphic>
          <a:graphicData uri="http://schemas.openxmlformats.org/drawingml/2006/table">
            <a:tbl>
              <a:tblPr firstRow="1" firstCol="1" bandRow="1">
                <a:tableStyleId>{5C22544A-7EE6-4342-B048-85BDC9FD1C3A}</a:tableStyleId>
              </a:tblPr>
              <a:tblGrid>
                <a:gridCol w="1554480">
                  <a:extLst>
                    <a:ext uri="{9D8B030D-6E8A-4147-A177-3AD203B41FA5}">
                      <a16:colId xmlns:a16="http://schemas.microsoft.com/office/drawing/2014/main" val="20000"/>
                    </a:ext>
                  </a:extLst>
                </a:gridCol>
                <a:gridCol w="1554480">
                  <a:extLst>
                    <a:ext uri="{9D8B030D-6E8A-4147-A177-3AD203B41FA5}">
                      <a16:colId xmlns:a16="http://schemas.microsoft.com/office/drawing/2014/main" val="20001"/>
                    </a:ext>
                  </a:extLst>
                </a:gridCol>
                <a:gridCol w="1554480">
                  <a:extLst>
                    <a:ext uri="{9D8B030D-6E8A-4147-A177-3AD203B41FA5}">
                      <a16:colId xmlns:a16="http://schemas.microsoft.com/office/drawing/2014/main" val="20002"/>
                    </a:ext>
                  </a:extLst>
                </a:gridCol>
                <a:gridCol w="1554480">
                  <a:extLst>
                    <a:ext uri="{9D8B030D-6E8A-4147-A177-3AD203B41FA5}">
                      <a16:colId xmlns:a16="http://schemas.microsoft.com/office/drawing/2014/main" val="20003"/>
                    </a:ext>
                  </a:extLst>
                </a:gridCol>
                <a:gridCol w="1554480">
                  <a:extLst>
                    <a:ext uri="{9D8B030D-6E8A-4147-A177-3AD203B41FA5}">
                      <a16:colId xmlns:a16="http://schemas.microsoft.com/office/drawing/2014/main" val="20004"/>
                    </a:ext>
                  </a:extLst>
                </a:gridCol>
              </a:tblGrid>
              <a:tr h="829945">
                <a:tc>
                  <a:txBody>
                    <a:bodyPr/>
                    <a:lstStyle/>
                    <a:p>
                      <a:endParaRPr lang="en-GB" sz="1800" dirty="0"/>
                    </a:p>
                  </a:txBody>
                  <a:tcPr marT="45717" marB="45717">
                    <a:solidFill>
                      <a:schemeClr val="bg1"/>
                    </a:solidFill>
                  </a:tcPr>
                </a:tc>
                <a:tc>
                  <a:txBody>
                    <a:bodyPr/>
                    <a:lstStyle/>
                    <a:p>
                      <a:endParaRPr lang="en-GB" sz="1800" dirty="0"/>
                    </a:p>
                  </a:txBody>
                  <a:tcPr marT="45717" marB="45717">
                    <a:solidFill>
                      <a:schemeClr val="bg1"/>
                    </a:solidFill>
                  </a:tcPr>
                </a:tc>
                <a:tc gridSpan="3">
                  <a:txBody>
                    <a:bodyPr/>
                    <a:lstStyle/>
                    <a:p>
                      <a:r>
                        <a:rPr lang="en-GB" sz="1800" dirty="0" smtClean="0"/>
                        <a:t>                              Scope</a:t>
                      </a:r>
                      <a:endParaRPr lang="en-GB" sz="1800" dirty="0"/>
                    </a:p>
                  </a:txBody>
                  <a:tcPr marT="45717" marB="45717"/>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0000"/>
                  </a:ext>
                </a:extLst>
              </a:tr>
              <a:tr h="829945">
                <a:tc>
                  <a:txBody>
                    <a:bodyPr/>
                    <a:lstStyle/>
                    <a:p>
                      <a:endParaRPr lang="en-GB" sz="1800" dirty="0"/>
                    </a:p>
                  </a:txBody>
                  <a:tcPr marT="45717" marB="45717">
                    <a:solidFill>
                      <a:schemeClr val="bg1"/>
                    </a:solidFill>
                  </a:tcPr>
                </a:tc>
                <a:tc>
                  <a:txBody>
                    <a:bodyPr/>
                    <a:lstStyle/>
                    <a:p>
                      <a:endParaRPr lang="en-GB" sz="1800" dirty="0">
                        <a:solidFill>
                          <a:schemeClr val="bg1"/>
                        </a:solidFill>
                      </a:endParaRPr>
                    </a:p>
                  </a:txBody>
                  <a:tcPr marT="45717" marB="45717">
                    <a:solidFill>
                      <a:schemeClr val="bg1"/>
                    </a:solidFill>
                  </a:tcPr>
                </a:tc>
                <a:tc>
                  <a:txBody>
                    <a:bodyPr/>
                    <a:lstStyle/>
                    <a:p>
                      <a:r>
                        <a:rPr lang="en-GB" sz="1800" b="1" dirty="0" smtClean="0">
                          <a:solidFill>
                            <a:schemeClr val="bg1"/>
                          </a:solidFill>
                        </a:rPr>
                        <a:t>Architecture</a:t>
                      </a:r>
                      <a:endParaRPr lang="en-GB" sz="1800" b="1" dirty="0">
                        <a:solidFill>
                          <a:schemeClr val="bg1"/>
                        </a:solidFill>
                      </a:endParaRPr>
                    </a:p>
                  </a:txBody>
                  <a:tcPr marT="45717" marB="45717">
                    <a:solidFill>
                      <a:schemeClr val="accent1"/>
                    </a:solidFill>
                  </a:tcPr>
                </a:tc>
                <a:tc>
                  <a:txBody>
                    <a:bodyPr/>
                    <a:lstStyle/>
                    <a:p>
                      <a:r>
                        <a:rPr lang="en-GB" sz="1800" b="1" dirty="0" smtClean="0">
                          <a:solidFill>
                            <a:schemeClr val="bg1"/>
                          </a:solidFill>
                        </a:rPr>
                        <a:t>View</a:t>
                      </a:r>
                      <a:endParaRPr lang="en-GB" sz="1800" b="1" dirty="0">
                        <a:solidFill>
                          <a:schemeClr val="bg1"/>
                        </a:solidFill>
                      </a:endParaRPr>
                    </a:p>
                  </a:txBody>
                  <a:tcPr marT="45717" marB="45717">
                    <a:solidFill>
                      <a:schemeClr val="accent1"/>
                    </a:solidFill>
                  </a:tcPr>
                </a:tc>
                <a:tc>
                  <a:txBody>
                    <a:bodyPr/>
                    <a:lstStyle/>
                    <a:p>
                      <a:r>
                        <a:rPr lang="en-GB" sz="1800" b="1" dirty="0" smtClean="0">
                          <a:solidFill>
                            <a:schemeClr val="bg1"/>
                          </a:solidFill>
                        </a:rPr>
                        <a:t>Component</a:t>
                      </a:r>
                      <a:endParaRPr lang="en-GB" sz="1800" b="1" dirty="0">
                        <a:solidFill>
                          <a:schemeClr val="bg1"/>
                        </a:solidFill>
                      </a:endParaRPr>
                    </a:p>
                  </a:txBody>
                  <a:tcPr marT="45717" marB="45717">
                    <a:solidFill>
                      <a:schemeClr val="accent1"/>
                    </a:solidFill>
                  </a:tcPr>
                </a:tc>
                <a:extLst>
                  <a:ext uri="{0D108BD9-81ED-4DB2-BD59-A6C34878D82A}">
                    <a16:rowId xmlns:a16="http://schemas.microsoft.com/office/drawing/2014/main" val="10001"/>
                  </a:ext>
                </a:extLst>
              </a:tr>
              <a:tr h="829945">
                <a:tc rowSpan="3">
                  <a:txBody>
                    <a:bodyPr/>
                    <a:lstStyle/>
                    <a:p>
                      <a:endParaRPr lang="en-GB" sz="1800" dirty="0" smtClean="0"/>
                    </a:p>
                    <a:p>
                      <a:endParaRPr lang="en-GB" sz="1800" dirty="0" smtClean="0"/>
                    </a:p>
                    <a:p>
                      <a:endParaRPr lang="en-GB" sz="1800" dirty="0" smtClean="0"/>
                    </a:p>
                    <a:p>
                      <a:endParaRPr lang="en-GB" sz="1800" dirty="0" smtClean="0"/>
                    </a:p>
                    <a:p>
                      <a:r>
                        <a:rPr lang="en-GB" sz="1800" dirty="0" smtClean="0"/>
                        <a:t>Treatment</a:t>
                      </a:r>
                      <a:endParaRPr lang="en-GB" sz="1800" dirty="0"/>
                    </a:p>
                  </a:txBody>
                  <a:tcPr marT="45717" marB="45717"/>
                </a:tc>
                <a:tc>
                  <a:txBody>
                    <a:bodyPr/>
                    <a:lstStyle/>
                    <a:p>
                      <a:r>
                        <a:rPr lang="en-GB" sz="1800" b="1" dirty="0" smtClean="0">
                          <a:solidFill>
                            <a:schemeClr val="bg1"/>
                          </a:solidFill>
                        </a:rPr>
                        <a:t>Approximate</a:t>
                      </a:r>
                      <a:endParaRPr lang="en-GB" sz="1800" b="1" dirty="0">
                        <a:solidFill>
                          <a:schemeClr val="bg1"/>
                        </a:solidFill>
                      </a:endParaRPr>
                    </a:p>
                  </a:txBody>
                  <a:tcPr marT="45717" marB="45717">
                    <a:solidFill>
                      <a:schemeClr val="accent1"/>
                    </a:solidFill>
                  </a:tcPr>
                </a:tc>
                <a:tc>
                  <a:txBody>
                    <a:bodyPr/>
                    <a:lstStyle/>
                    <a:p>
                      <a:r>
                        <a:rPr lang="en-GB" sz="1800" dirty="0" smtClean="0"/>
                        <a:t>rough</a:t>
                      </a:r>
                      <a:endParaRPr lang="en-GB" sz="1800" dirty="0"/>
                    </a:p>
                  </a:txBody>
                  <a:tcPr marT="45717" marB="45717"/>
                </a:tc>
                <a:tc>
                  <a:txBody>
                    <a:bodyPr/>
                    <a:lstStyle/>
                    <a:p>
                      <a:r>
                        <a:rPr lang="en-GB" sz="1800" dirty="0" smtClean="0"/>
                        <a:t>rough</a:t>
                      </a:r>
                      <a:endParaRPr lang="en-GB" sz="1800" dirty="0"/>
                    </a:p>
                  </a:txBody>
                  <a:tcPr marT="45717" marB="45717"/>
                </a:tc>
                <a:tc>
                  <a:txBody>
                    <a:bodyPr/>
                    <a:lstStyle/>
                    <a:p>
                      <a:r>
                        <a:rPr lang="en-GB" sz="1800" dirty="0" smtClean="0"/>
                        <a:t>rough</a:t>
                      </a:r>
                      <a:endParaRPr lang="en-GB" sz="1800" dirty="0"/>
                    </a:p>
                  </a:txBody>
                  <a:tcPr marT="45717" marB="45717"/>
                </a:tc>
                <a:extLst>
                  <a:ext uri="{0D108BD9-81ED-4DB2-BD59-A6C34878D82A}">
                    <a16:rowId xmlns:a16="http://schemas.microsoft.com/office/drawing/2014/main" val="10002"/>
                  </a:ext>
                </a:extLst>
              </a:tr>
              <a:tr h="829945">
                <a:tc vMerge="1">
                  <a:txBody>
                    <a:bodyPr/>
                    <a:lstStyle/>
                    <a:p>
                      <a:endParaRPr lang="en-GB" dirty="0"/>
                    </a:p>
                  </a:txBody>
                  <a:tcPr/>
                </a:tc>
                <a:tc>
                  <a:txBody>
                    <a:bodyPr/>
                    <a:lstStyle/>
                    <a:p>
                      <a:r>
                        <a:rPr lang="en-GB" sz="1800" b="1" dirty="0" smtClean="0">
                          <a:solidFill>
                            <a:schemeClr val="bg1"/>
                          </a:solidFill>
                        </a:rPr>
                        <a:t>Outline</a:t>
                      </a:r>
                    </a:p>
                  </a:txBody>
                  <a:tcPr marT="45717" marB="45717">
                    <a:solidFill>
                      <a:schemeClr val="accent1"/>
                    </a:solidFill>
                  </a:tcPr>
                </a:tc>
                <a:tc>
                  <a:txBody>
                    <a:bodyPr/>
                    <a:lstStyle/>
                    <a:p>
                      <a:r>
                        <a:rPr lang="en-GB" sz="1800" dirty="0" smtClean="0"/>
                        <a:t>site-map</a:t>
                      </a:r>
                      <a:endParaRPr lang="en-GB" sz="1800" dirty="0"/>
                    </a:p>
                  </a:txBody>
                  <a:tcPr marT="45717" marB="45717"/>
                </a:tc>
                <a:tc>
                  <a:txBody>
                    <a:bodyPr/>
                    <a:lstStyle/>
                    <a:p>
                      <a:r>
                        <a:rPr lang="en-GB" sz="1800" dirty="0" smtClean="0"/>
                        <a:t>wireframe</a:t>
                      </a:r>
                      <a:endParaRPr lang="en-GB" sz="1800" dirty="0"/>
                    </a:p>
                  </a:txBody>
                  <a:tcPr marT="45717" marB="45717"/>
                </a:tc>
                <a:tc>
                  <a:txBody>
                    <a:bodyPr/>
                    <a:lstStyle/>
                    <a:p>
                      <a:r>
                        <a:rPr lang="en-GB" sz="1800" dirty="0" smtClean="0"/>
                        <a:t>state transitions</a:t>
                      </a:r>
                      <a:endParaRPr lang="en-GB" sz="1800" dirty="0"/>
                    </a:p>
                  </a:txBody>
                  <a:tcPr marT="45717" marB="45717"/>
                </a:tc>
                <a:extLst>
                  <a:ext uri="{0D108BD9-81ED-4DB2-BD59-A6C34878D82A}">
                    <a16:rowId xmlns:a16="http://schemas.microsoft.com/office/drawing/2014/main" val="10003"/>
                  </a:ext>
                </a:extLst>
              </a:tr>
              <a:tr h="829945">
                <a:tc vMerge="1">
                  <a:txBody>
                    <a:bodyPr/>
                    <a:lstStyle/>
                    <a:p>
                      <a:endParaRPr lang="en-GB" dirty="0"/>
                    </a:p>
                  </a:txBody>
                  <a:tcPr/>
                </a:tc>
                <a:tc>
                  <a:txBody>
                    <a:bodyPr/>
                    <a:lstStyle/>
                    <a:p>
                      <a:r>
                        <a:rPr lang="en-GB" sz="1800" b="1" dirty="0" smtClean="0">
                          <a:solidFill>
                            <a:schemeClr val="bg1"/>
                          </a:solidFill>
                        </a:rPr>
                        <a:t>Fully Styled</a:t>
                      </a:r>
                      <a:endParaRPr lang="en-GB" sz="1800" b="1" dirty="0">
                        <a:solidFill>
                          <a:schemeClr val="bg1"/>
                        </a:solidFill>
                      </a:endParaRPr>
                    </a:p>
                  </a:txBody>
                  <a:tcPr marT="45717" marB="45717">
                    <a:solidFill>
                      <a:schemeClr val="accent1"/>
                    </a:solidFill>
                  </a:tcPr>
                </a:tc>
                <a:tc>
                  <a:txBody>
                    <a:bodyPr/>
                    <a:lstStyle/>
                    <a:p>
                      <a:r>
                        <a:rPr lang="en-GB" sz="1800" dirty="0" smtClean="0"/>
                        <a:t>n/a</a:t>
                      </a:r>
                      <a:endParaRPr lang="en-GB" sz="1800" dirty="0"/>
                    </a:p>
                  </a:txBody>
                  <a:tcPr marT="45717" marB="45717"/>
                </a:tc>
                <a:tc>
                  <a:txBody>
                    <a:bodyPr/>
                    <a:lstStyle/>
                    <a:p>
                      <a:r>
                        <a:rPr lang="en-GB" sz="1800" dirty="0" smtClean="0"/>
                        <a:t>mock ups</a:t>
                      </a:r>
                      <a:endParaRPr lang="en-GB" sz="1800" dirty="0"/>
                    </a:p>
                  </a:txBody>
                  <a:tcPr marT="45717" marB="45717"/>
                </a:tc>
                <a:tc>
                  <a:txBody>
                    <a:bodyPr/>
                    <a:lstStyle/>
                    <a:p>
                      <a:r>
                        <a:rPr lang="en-GB" sz="1800" dirty="0" smtClean="0"/>
                        <a:t>mock ups</a:t>
                      </a:r>
                      <a:endParaRPr lang="en-GB" sz="1800" dirty="0"/>
                    </a:p>
                  </a:txBody>
                  <a:tcPr marT="45717" marB="45717"/>
                </a:tc>
                <a:extLst>
                  <a:ext uri="{0D108BD9-81ED-4DB2-BD59-A6C34878D82A}">
                    <a16:rowId xmlns:a16="http://schemas.microsoft.com/office/drawing/2014/main" val="10004"/>
                  </a:ext>
                </a:extLst>
              </a:tr>
            </a:tbl>
          </a:graphicData>
        </a:graphic>
      </p:graphicFrame>
      <p:sp>
        <p:nvSpPr>
          <p:cNvPr id="6" name="Right Arrow 5"/>
          <p:cNvSpPr/>
          <p:nvPr/>
        </p:nvSpPr>
        <p:spPr bwMode="auto">
          <a:xfrm rot="8614879" flipV="1">
            <a:off x="4105275" y="4259263"/>
            <a:ext cx="1630363" cy="176212"/>
          </a:xfrm>
          <a:prstGeom prst="rightArrow">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p:spPr>
        <p:txBody>
          <a:bodyPr/>
          <a:lstStyle/>
          <a:p>
            <a:pPr eaLnBrk="1" hangingPunct="1">
              <a:defRPr/>
            </a:pPr>
            <a:endParaRPr lang="en-GB">
              <a:latin typeface="Arial" charset="0"/>
            </a:endParaRPr>
          </a:p>
        </p:txBody>
      </p:sp>
      <p:sp>
        <p:nvSpPr>
          <p:cNvPr id="7" name="Right Arrow 6"/>
          <p:cNvSpPr/>
          <p:nvPr/>
        </p:nvSpPr>
        <p:spPr bwMode="auto">
          <a:xfrm>
            <a:off x="4144963" y="3865563"/>
            <a:ext cx="1439862" cy="217487"/>
          </a:xfrm>
          <a:prstGeom prst="rightArrow">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p:spPr>
        <p:txBody>
          <a:bodyPr/>
          <a:lstStyle/>
          <a:p>
            <a:pPr eaLnBrk="1" hangingPunct="1">
              <a:defRPr/>
            </a:pPr>
            <a:endParaRPr lang="en-GB">
              <a:latin typeface="Arial" charset="0"/>
            </a:endParaRPr>
          </a:p>
        </p:txBody>
      </p:sp>
      <p:sp>
        <p:nvSpPr>
          <p:cNvPr id="10" name="Right Arrow 9"/>
          <p:cNvSpPr/>
          <p:nvPr/>
        </p:nvSpPr>
        <p:spPr bwMode="auto">
          <a:xfrm rot="10800000">
            <a:off x="5756275" y="5589588"/>
            <a:ext cx="1479550" cy="215900"/>
          </a:xfrm>
          <a:prstGeom prst="rightArrow">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p:spPr>
        <p:txBody>
          <a:bodyPr/>
          <a:lstStyle/>
          <a:p>
            <a:pPr eaLnBrk="1" hangingPunct="1">
              <a:defRPr/>
            </a:pPr>
            <a:endParaRPr lang="en-GB">
              <a:latin typeface="Arial" charset="0"/>
            </a:endParaRPr>
          </a:p>
        </p:txBody>
      </p:sp>
      <p:sp>
        <p:nvSpPr>
          <p:cNvPr id="9" name="Right Arrow 8"/>
          <p:cNvSpPr/>
          <p:nvPr/>
        </p:nvSpPr>
        <p:spPr bwMode="auto">
          <a:xfrm>
            <a:off x="4211638" y="4760913"/>
            <a:ext cx="1439862" cy="217487"/>
          </a:xfrm>
          <a:prstGeom prst="rightArrow">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p:spPr>
        <p:txBody>
          <a:bodyPr/>
          <a:lstStyle/>
          <a:p>
            <a:pPr eaLnBrk="1" hangingPunct="1">
              <a:defRPr/>
            </a:pPr>
            <a:endParaRPr lang="en-GB">
              <a:latin typeface="Arial" charset="0"/>
            </a:endParaRPr>
          </a:p>
        </p:txBody>
      </p:sp>
      <p:sp>
        <p:nvSpPr>
          <p:cNvPr id="11" name="Right Arrow 10"/>
          <p:cNvSpPr/>
          <p:nvPr/>
        </p:nvSpPr>
        <p:spPr bwMode="auto">
          <a:xfrm rot="5249573">
            <a:off x="5253831" y="5258595"/>
            <a:ext cx="923925" cy="239712"/>
          </a:xfrm>
          <a:prstGeom prst="rightArrow">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p:spPr>
        <p:txBody>
          <a:bodyPr/>
          <a:lstStyle/>
          <a:p>
            <a:pPr eaLnBrk="1" hangingPunct="1">
              <a:defRPr/>
            </a:pPr>
            <a:endParaRPr lang="en-GB">
              <a:latin typeface="Arial" charset="0"/>
            </a:endParaRPr>
          </a:p>
        </p:txBody>
      </p:sp>
      <p:sp>
        <p:nvSpPr>
          <p:cNvPr id="13354" name="TextBox 1"/>
          <p:cNvSpPr txBox="1">
            <a:spLocks noChangeArrowheads="1"/>
          </p:cNvSpPr>
          <p:nvPr/>
        </p:nvSpPr>
        <p:spPr bwMode="auto">
          <a:xfrm>
            <a:off x="4211638" y="3508375"/>
            <a:ext cx="5048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400" b="1">
                <a:solidFill>
                  <a:srgbClr val="C00000"/>
                </a:solidFill>
                <a:latin typeface="Tekton Pro Ext" pitchFamily="34" charset="0"/>
              </a:rPr>
              <a:t>1</a:t>
            </a:r>
          </a:p>
        </p:txBody>
      </p:sp>
      <p:sp>
        <p:nvSpPr>
          <p:cNvPr id="13355" name="TextBox 11"/>
          <p:cNvSpPr txBox="1">
            <a:spLocks noChangeArrowheads="1"/>
          </p:cNvSpPr>
          <p:nvPr/>
        </p:nvSpPr>
        <p:spPr bwMode="auto">
          <a:xfrm>
            <a:off x="5992813" y="3635375"/>
            <a:ext cx="50323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400" b="1">
                <a:solidFill>
                  <a:srgbClr val="C00000"/>
                </a:solidFill>
                <a:latin typeface="Tekton Pro Ext" pitchFamily="34" charset="0"/>
              </a:rPr>
              <a:t>2</a:t>
            </a:r>
          </a:p>
        </p:txBody>
      </p:sp>
      <p:sp>
        <p:nvSpPr>
          <p:cNvPr id="13356" name="TextBox 12"/>
          <p:cNvSpPr txBox="1">
            <a:spLocks noChangeArrowheads="1"/>
          </p:cNvSpPr>
          <p:nvPr/>
        </p:nvSpPr>
        <p:spPr bwMode="auto">
          <a:xfrm>
            <a:off x="5976938" y="4638675"/>
            <a:ext cx="50323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400" b="1">
                <a:solidFill>
                  <a:srgbClr val="C00000"/>
                </a:solidFill>
                <a:latin typeface="Tekton Pro Ext" pitchFamily="34" charset="0"/>
              </a:rPr>
              <a:t>4</a:t>
            </a:r>
          </a:p>
        </p:txBody>
      </p:sp>
      <p:sp>
        <p:nvSpPr>
          <p:cNvPr id="13357" name="TextBox 13"/>
          <p:cNvSpPr txBox="1">
            <a:spLocks noChangeArrowheads="1"/>
          </p:cNvSpPr>
          <p:nvPr/>
        </p:nvSpPr>
        <p:spPr bwMode="auto">
          <a:xfrm>
            <a:off x="3625850" y="4637088"/>
            <a:ext cx="50323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400" b="1">
                <a:solidFill>
                  <a:srgbClr val="C00000"/>
                </a:solidFill>
                <a:latin typeface="Tekton Pro Ext" pitchFamily="34" charset="0"/>
              </a:rPr>
              <a:t>3</a:t>
            </a:r>
          </a:p>
        </p:txBody>
      </p:sp>
      <p:sp>
        <p:nvSpPr>
          <p:cNvPr id="13358" name="TextBox 14"/>
          <p:cNvSpPr txBox="1">
            <a:spLocks noChangeArrowheads="1"/>
          </p:cNvSpPr>
          <p:nvPr/>
        </p:nvSpPr>
        <p:spPr bwMode="auto">
          <a:xfrm>
            <a:off x="5146675" y="5465763"/>
            <a:ext cx="50482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400" b="1">
                <a:solidFill>
                  <a:srgbClr val="C00000"/>
                </a:solidFill>
                <a:latin typeface="Tekton Pro Ext" pitchFamily="34" charset="0"/>
              </a:rPr>
              <a:t>5</a:t>
            </a:r>
          </a:p>
        </p:txBody>
      </p:sp>
      <p:sp>
        <p:nvSpPr>
          <p:cNvPr id="13359" name="TextBox 15"/>
          <p:cNvSpPr txBox="1">
            <a:spLocks noChangeArrowheads="1"/>
          </p:cNvSpPr>
          <p:nvPr/>
        </p:nvSpPr>
        <p:spPr bwMode="auto">
          <a:xfrm>
            <a:off x="7451725" y="5470525"/>
            <a:ext cx="1368425"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400" b="1">
                <a:solidFill>
                  <a:srgbClr val="C00000"/>
                </a:solidFill>
                <a:latin typeface="Tekton Pro Ext" pitchFamily="34" charset="0"/>
              </a:rPr>
              <a:t>0</a:t>
            </a:r>
          </a:p>
          <a:p>
            <a:pPr eaLnBrk="1" hangingPunct="1">
              <a:spcBef>
                <a:spcPct val="0"/>
              </a:spcBef>
              <a:buFontTx/>
              <a:buNone/>
            </a:pPr>
            <a:r>
              <a:rPr lang="en-GB" altLang="en-US" sz="1400" b="1">
                <a:solidFill>
                  <a:srgbClr val="C00000"/>
                </a:solidFill>
                <a:latin typeface="Tekton Pro Ext" pitchFamily="34" charset="0"/>
              </a:rPr>
              <a:t>(styleguide)</a:t>
            </a:r>
          </a:p>
        </p:txBody>
      </p:sp>
      <p:sp>
        <p:nvSpPr>
          <p:cNvPr id="13360" name="Rectangle 3"/>
          <p:cNvSpPr txBox="1">
            <a:spLocks noChangeArrowheads="1"/>
          </p:cNvSpPr>
          <p:nvPr/>
        </p:nvSpPr>
        <p:spPr bwMode="auto">
          <a:xfrm>
            <a:off x="949325" y="1700213"/>
            <a:ext cx="2905125" cy="136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lstStyle>
            <a:lvl1pPr marL="342900" indent="-342900" defTabSz="76200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defTabSz="76200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defTabSz="7620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defTabSz="7620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defTabSz="7620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defTabSz="7620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buFontTx/>
              <a:buChar char="•"/>
            </a:pPr>
            <a:r>
              <a:rPr lang="en-GB" altLang="en-US" sz="2400"/>
              <a:t>With iteration</a:t>
            </a:r>
          </a:p>
          <a:p>
            <a:pPr>
              <a:buFontTx/>
              <a:buChar char="•"/>
            </a:pPr>
            <a:r>
              <a:rPr lang="en-GB" altLang="en-US" sz="2400"/>
              <a:t>With input  and feedback from users</a:t>
            </a:r>
          </a:p>
        </p:txBody>
      </p:sp>
      <p:sp>
        <p:nvSpPr>
          <p:cNvPr id="13361" name="Right Arrow 15"/>
          <p:cNvSpPr>
            <a:spLocks noChangeArrowheads="1"/>
          </p:cNvSpPr>
          <p:nvPr/>
        </p:nvSpPr>
        <p:spPr bwMode="auto">
          <a:xfrm rot="5400000">
            <a:off x="6739732" y="4595018"/>
            <a:ext cx="1797050" cy="201613"/>
          </a:xfrm>
          <a:prstGeom prst="rightArrow">
            <a:avLst>
              <a:gd name="adj1" fmla="val 50000"/>
              <a:gd name="adj2" fmla="val 49766"/>
            </a:avLst>
          </a:prstGeom>
          <a:solidFill>
            <a:srgbClr val="FFC000"/>
          </a:solidFill>
          <a:ln w="12700" algn="ctr">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2400">
              <a:latin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GB" altLang="en-US" smtClean="0"/>
              <a:t>Low-Fidelity Prototyping</a:t>
            </a:r>
          </a:p>
        </p:txBody>
      </p:sp>
      <p:sp>
        <p:nvSpPr>
          <p:cNvPr id="14339" name="Content Placeholder 2"/>
          <p:cNvSpPr>
            <a:spLocks noGrp="1"/>
          </p:cNvSpPr>
          <p:nvPr>
            <p:ph idx="1"/>
          </p:nvPr>
        </p:nvSpPr>
        <p:spPr>
          <a:xfrm>
            <a:off x="0" y="1417638"/>
            <a:ext cx="9036050" cy="4708525"/>
          </a:xfrm>
        </p:spPr>
        <p:txBody>
          <a:bodyPr/>
          <a:lstStyle/>
          <a:p>
            <a:r>
              <a:rPr lang="en-GB" altLang="en-US" smtClean="0"/>
              <a:t>Paper Prototyping</a:t>
            </a:r>
          </a:p>
          <a:p>
            <a:pPr lvl="2"/>
            <a:r>
              <a:rPr lang="en-GB" altLang="en-US" smtClean="0"/>
              <a:t>Good for face to face participation/redesign during a ‘feedback’ session</a:t>
            </a:r>
          </a:p>
          <a:p>
            <a:pPr lvl="2"/>
            <a:r>
              <a:rPr lang="en-GB" altLang="en-US" smtClean="0"/>
              <a:t>Start with key pages or moments</a:t>
            </a:r>
          </a:p>
          <a:p>
            <a:pPr lvl="2"/>
            <a:r>
              <a:rPr lang="en-GB" altLang="en-US" smtClean="0"/>
              <a:t>Sketch up multiple ways of approaching the problem</a:t>
            </a:r>
          </a:p>
          <a:p>
            <a:pPr lvl="3"/>
            <a:r>
              <a:rPr lang="en-GB" altLang="en-US" smtClean="0"/>
              <a:t>Use ‘6 up’ templates initially</a:t>
            </a:r>
          </a:p>
          <a:p>
            <a:pPr lvl="2"/>
            <a:r>
              <a:rPr lang="en-GB" altLang="en-US" smtClean="0"/>
              <a:t>Discuss and refine to a preferred option</a:t>
            </a:r>
          </a:p>
          <a:p>
            <a:pPr lvl="3"/>
            <a:r>
              <a:rPr lang="en-GB" altLang="en-US" smtClean="0"/>
              <a:t>Use ‘1-up’ template</a:t>
            </a:r>
          </a:p>
          <a:p>
            <a:pPr lvl="2"/>
            <a:r>
              <a:rPr lang="en-GB" altLang="en-US" smtClean="0"/>
              <a:t>Animate the interaction manually</a:t>
            </a:r>
          </a:p>
          <a:p>
            <a:pPr lvl="3"/>
            <a:r>
              <a:rPr lang="en-GB" altLang="en-US" smtClean="0"/>
              <a:t>Preparing reusable elements e.g. frames on card, and single displays on paper, can speed up prototyping</a:t>
            </a:r>
          </a:p>
          <a:p>
            <a:pPr lvl="3"/>
            <a:r>
              <a:rPr lang="en-GB" altLang="en-US" smtClean="0"/>
              <a:t>Can be laborious, difficult to share and the specification is easily lost in a pile of paper.  So pin in on a wall and document with still camera or video.  </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57200" y="274638"/>
            <a:ext cx="8435975" cy="1143000"/>
          </a:xfrm>
        </p:spPr>
        <p:txBody>
          <a:bodyPr/>
          <a:lstStyle/>
          <a:p>
            <a:endParaRPr lang="en-GB" altLang="en-US" smtClean="0"/>
          </a:p>
        </p:txBody>
      </p:sp>
      <p:sp>
        <p:nvSpPr>
          <p:cNvPr id="15363" name="Content Placeholder 2"/>
          <p:cNvSpPr>
            <a:spLocks noGrp="1"/>
          </p:cNvSpPr>
          <p:nvPr>
            <p:ph idx="1"/>
          </p:nvPr>
        </p:nvSpPr>
        <p:spPr>
          <a:xfrm>
            <a:off x="457200" y="1600200"/>
            <a:ext cx="8435975" cy="5257800"/>
          </a:xfrm>
        </p:spPr>
        <p:txBody>
          <a:bodyPr/>
          <a:lstStyle/>
          <a:p>
            <a:r>
              <a:rPr lang="en-GB" altLang="en-US" smtClean="0"/>
              <a:t>A paper prototype</a:t>
            </a:r>
          </a:p>
          <a:p>
            <a:pPr lvl="3"/>
            <a:r>
              <a:rPr lang="en-GB" altLang="en-US" smtClean="0">
                <a:hlinkClick r:id="rId2"/>
              </a:rPr>
              <a:t>https://www.youtube.com/watch?v=GrV2SZuRPv0</a:t>
            </a:r>
            <a:r>
              <a:rPr lang="en-GB" altLang="en-US" smtClean="0"/>
              <a:t>  paper prototype of ‘Han mail’ - an e-mail system</a:t>
            </a:r>
          </a:p>
          <a:p>
            <a:pPr lvl="3"/>
            <a:endParaRPr lang="en-GB" altLang="en-US" smtClean="0"/>
          </a:p>
          <a:p>
            <a:pPr lvl="3"/>
            <a:r>
              <a:rPr lang="en-GB" altLang="en-US" smtClean="0">
                <a:hlinkClick r:id="rId3"/>
              </a:rPr>
              <a:t>https://www.youtube.com/watch?v=UcCHRW8G9yY</a:t>
            </a:r>
            <a:r>
              <a:rPr lang="en-GB" altLang="en-US" smtClean="0"/>
              <a:t>  </a:t>
            </a:r>
          </a:p>
          <a:p>
            <a:pPr lvl="3"/>
            <a:r>
              <a:rPr lang="en-GB" altLang="en-US" smtClean="0"/>
              <a:t>music</a:t>
            </a:r>
          </a:p>
          <a:p>
            <a:pPr lvl="1"/>
            <a:endParaRPr lang="en-GB" altLang="en-US" smtClean="0"/>
          </a:p>
          <a:p>
            <a:r>
              <a:rPr lang="en-GB" altLang="en-US" smtClean="0"/>
              <a:t>Paper prototyping for feedback</a:t>
            </a:r>
          </a:p>
          <a:p>
            <a:pPr lvl="1"/>
            <a:r>
              <a:rPr lang="en-GB" altLang="en-US" smtClean="0">
                <a:hlinkClick r:id="rId4"/>
              </a:rPr>
              <a:t>https://www.youtube.com/watch?v=9wQkLthhHKA</a:t>
            </a:r>
            <a:endParaRPr lang="en-GB" altLang="en-US" smtClean="0"/>
          </a:p>
          <a:p>
            <a:pPr lvl="1"/>
            <a:r>
              <a:rPr lang="en-GB" altLang="en-US" smtClean="0"/>
              <a:t>Shows how to use a paper prototype to get feedback</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GB" altLang="en-US" smtClean="0"/>
              <a:t>Collaborative Design Workshops</a:t>
            </a:r>
          </a:p>
        </p:txBody>
      </p:sp>
      <p:sp>
        <p:nvSpPr>
          <p:cNvPr id="16387" name="Content Placeholder 2"/>
          <p:cNvSpPr>
            <a:spLocks noGrp="1"/>
          </p:cNvSpPr>
          <p:nvPr>
            <p:ph idx="1"/>
          </p:nvPr>
        </p:nvSpPr>
        <p:spPr/>
        <p:txBody>
          <a:bodyPr/>
          <a:lstStyle/>
          <a:p>
            <a:r>
              <a:rPr lang="en-GB" altLang="en-US" smtClean="0"/>
              <a:t>Paper Prototyping can be done in groups</a:t>
            </a:r>
          </a:p>
          <a:p>
            <a:pPr lvl="1"/>
            <a:r>
              <a:rPr lang="en-GB" altLang="en-US" smtClean="0"/>
              <a:t>Multiple rounds or iterations may be possible</a:t>
            </a:r>
          </a:p>
          <a:p>
            <a:pPr lvl="1"/>
            <a:r>
              <a:rPr lang="en-GB" altLang="en-US" smtClean="0"/>
              <a:t>Later rounds refine the sketch</a:t>
            </a:r>
          </a:p>
          <a:p>
            <a:pPr lvl="3"/>
            <a:r>
              <a:rPr lang="en-GB" altLang="en-US" smtClean="0"/>
              <a:t>For version 1, use a thin pen (this is where most people stop)</a:t>
            </a:r>
          </a:p>
          <a:p>
            <a:pPr lvl="3"/>
            <a:r>
              <a:rPr lang="en-GB" altLang="en-US" smtClean="0"/>
              <a:t>For version 2, go over version 1 with a thicker pen to emphasise structure</a:t>
            </a:r>
          </a:p>
          <a:p>
            <a:pPr lvl="3"/>
            <a:r>
              <a:rPr lang="en-GB" altLang="en-US" smtClean="0"/>
              <a:t>Block out some areas in grey to send them back, and others forward</a:t>
            </a:r>
          </a:p>
          <a:p>
            <a:pPr lvl="3"/>
            <a:r>
              <a:rPr lang="en-GB" altLang="en-US" smtClean="0"/>
              <a:t>Highlight key areas in yellow</a:t>
            </a:r>
          </a:p>
          <a:p>
            <a:pPr lvl="1"/>
            <a:endParaRPr lang="en-GB" altLang="en-US" smtClean="0"/>
          </a:p>
        </p:txBody>
      </p:sp>
      <p:sp>
        <p:nvSpPr>
          <p:cNvPr id="16388" name="Rectangle 3"/>
          <p:cNvSpPr>
            <a:spLocks noChangeArrowheads="1"/>
          </p:cNvSpPr>
          <p:nvPr/>
        </p:nvSpPr>
        <p:spPr bwMode="auto">
          <a:xfrm>
            <a:off x="250825" y="6135688"/>
            <a:ext cx="871378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1800">
                <a:latin typeface="Arial" panose="020B0604020202020204" pitchFamily="34" charset="0"/>
              </a:rPr>
              <a:t>https://jasonfurnell.wordpress.com/2010/12/01/facilitating-collaborative-design-workshops-a-step-by-step-guide-for-rapidly-creating-a-shared-vision-for-execution/</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endParaRPr lang="en-GB" altLang="en-US" smtClean="0"/>
          </a:p>
        </p:txBody>
      </p:sp>
      <p:sp>
        <p:nvSpPr>
          <p:cNvPr id="17411" name="Content Placeholder 2"/>
          <p:cNvSpPr>
            <a:spLocks noGrp="1"/>
          </p:cNvSpPr>
          <p:nvPr>
            <p:ph idx="1"/>
          </p:nvPr>
        </p:nvSpPr>
        <p:spPr/>
        <p:txBody>
          <a:bodyPr/>
          <a:lstStyle/>
          <a:p>
            <a:endParaRPr lang="en-GB" altLang="en-US" smtClean="0"/>
          </a:p>
        </p:txBody>
      </p:sp>
      <p:pic>
        <p:nvPicPr>
          <p:cNvPr id="17412"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75" y="2636838"/>
            <a:ext cx="4254500" cy="285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3"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84663" y="552450"/>
            <a:ext cx="4530725" cy="604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GB" altLang="en-US" smtClean="0"/>
              <a:t>Prototyping for Feedback</a:t>
            </a:r>
          </a:p>
        </p:txBody>
      </p:sp>
      <p:sp>
        <p:nvSpPr>
          <p:cNvPr id="18435" name="Content Placeholder 2"/>
          <p:cNvSpPr>
            <a:spLocks noGrp="1"/>
          </p:cNvSpPr>
          <p:nvPr>
            <p:ph idx="1"/>
          </p:nvPr>
        </p:nvSpPr>
        <p:spPr>
          <a:xfrm>
            <a:off x="179388" y="1196975"/>
            <a:ext cx="8964612" cy="5661025"/>
          </a:xfrm>
        </p:spPr>
        <p:txBody>
          <a:bodyPr/>
          <a:lstStyle/>
          <a:p>
            <a:pPr lvl="1"/>
            <a:r>
              <a:rPr lang="en-GB" altLang="en-US" smtClean="0"/>
              <a:t>Aim of Feedback session:</a:t>
            </a:r>
          </a:p>
          <a:p>
            <a:pPr lvl="3"/>
            <a:r>
              <a:rPr lang="en-GB" altLang="en-US" smtClean="0"/>
              <a:t>State the questions about interaction and experience that you want to session to answer:</a:t>
            </a:r>
          </a:p>
          <a:p>
            <a:pPr lvl="4"/>
            <a:r>
              <a:rPr lang="en-GB" altLang="en-US" sz="1600" smtClean="0"/>
              <a:t>Is the ‘flip-to-open’ gesture intuitive, discoverable and memorable?</a:t>
            </a:r>
          </a:p>
          <a:p>
            <a:pPr lvl="1"/>
            <a:r>
              <a:rPr lang="en-GB" altLang="en-US" smtClean="0"/>
              <a:t>Introduction</a:t>
            </a:r>
          </a:p>
          <a:p>
            <a:pPr lvl="1"/>
            <a:r>
              <a:rPr lang="en-GB" altLang="en-US" smtClean="0"/>
              <a:t>Participant Screening</a:t>
            </a:r>
          </a:p>
          <a:p>
            <a:pPr lvl="1"/>
            <a:r>
              <a:rPr lang="en-GB" altLang="en-US" smtClean="0"/>
              <a:t>Set Context </a:t>
            </a:r>
          </a:p>
          <a:p>
            <a:pPr lvl="1"/>
            <a:r>
              <a:rPr lang="en-GB" altLang="en-US" smtClean="0"/>
              <a:t>Interact</a:t>
            </a:r>
          </a:p>
          <a:p>
            <a:pPr lvl="2"/>
            <a:r>
              <a:rPr lang="en-GB" altLang="en-US" smtClean="0"/>
              <a:t>“Please describe what you see?  What you can do from here?</a:t>
            </a:r>
          </a:p>
          <a:p>
            <a:pPr lvl="2"/>
            <a:r>
              <a:rPr lang="en-GB" altLang="en-US" smtClean="0"/>
              <a:t>Set a task goal.  What action would you take to achieve that?</a:t>
            </a:r>
          </a:p>
          <a:p>
            <a:pPr lvl="4"/>
            <a:r>
              <a:rPr lang="en-GB" altLang="en-US" smtClean="0"/>
              <a:t>Goal = an outcome (end-state) not a method</a:t>
            </a:r>
          </a:p>
          <a:p>
            <a:pPr lvl="1"/>
            <a:r>
              <a:rPr lang="en-GB" altLang="en-US" smtClean="0"/>
              <a:t>Review</a:t>
            </a:r>
          </a:p>
          <a:p>
            <a:pPr lvl="2"/>
            <a:r>
              <a:rPr lang="en-GB" altLang="en-US" sz="2000" smtClean="0"/>
              <a:t>Recall the context “Would you like to see anything different on this page”</a:t>
            </a:r>
            <a:endParaRPr lang="en-GB" altLang="en-US" smtClean="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GB" altLang="en-US" smtClean="0"/>
              <a:t>Paper Prototyping: Variants</a:t>
            </a:r>
          </a:p>
        </p:txBody>
      </p:sp>
      <p:sp>
        <p:nvSpPr>
          <p:cNvPr id="19459" name="Content Placeholder 2"/>
          <p:cNvSpPr>
            <a:spLocks noGrp="1"/>
          </p:cNvSpPr>
          <p:nvPr>
            <p:ph idx="1"/>
          </p:nvPr>
        </p:nvSpPr>
        <p:spPr/>
        <p:txBody>
          <a:bodyPr/>
          <a:lstStyle/>
          <a:p>
            <a:pPr lvl="2"/>
            <a:r>
              <a:rPr lang="en-GB" altLang="en-US" smtClean="0"/>
              <a:t>Mixed: desktop – scan sheets to .ppt , or via camera to mobile (www.popapp.in)</a:t>
            </a:r>
          </a:p>
          <a:p>
            <a:pPr lvl="3"/>
            <a:r>
              <a:rPr lang="en-GB" altLang="en-US" smtClean="0"/>
              <a:t>Transparent objects placed on top of image trigger transitions when clicked</a:t>
            </a:r>
          </a:p>
          <a:p>
            <a:pPr eaLnBrk="1" hangingPunct="1"/>
            <a:r>
              <a:rPr lang="en-GB" altLang="en-US" b="1" smtClean="0"/>
              <a:t>Foundations of UX: Prototyping with </a:t>
            </a:r>
            <a:r>
              <a:rPr lang="en-GB" altLang="en-US" b="1" smtClean="0">
                <a:hlinkClick r:id="rId2" tooltip="James Williamson"/>
              </a:rPr>
              <a:t>James Williamson</a:t>
            </a:r>
            <a:endParaRPr lang="en-GB" altLang="en-US" b="1" smtClean="0"/>
          </a:p>
          <a:p>
            <a:pPr eaLnBrk="1" hangingPunct="1"/>
            <a:r>
              <a:rPr lang="en-GB" altLang="en-US" smtClean="0"/>
              <a:t>For</a:t>
            </a:r>
          </a:p>
          <a:p>
            <a:pPr lvl="2" eaLnBrk="1" hangingPunct="1"/>
            <a:r>
              <a:rPr lang="en-GB" altLang="en-US" smtClean="0">
                <a:hlinkClick r:id="rId3"/>
              </a:rPr>
              <a:t>http://www.lynda.com/course20/Web-Interaction-Design-tutorials/Next-steps/133349/146782-4.html</a:t>
            </a:r>
            <a:endParaRPr lang="en-GB" altLang="en-US" smtClean="0"/>
          </a:p>
          <a:p>
            <a:pPr lvl="2" eaLnBrk="1" hangingPunct="1"/>
            <a:r>
              <a:rPr lang="en-GB" altLang="en-US" smtClean="0"/>
              <a:t>paid-original, or a free-to-access rip-off?  </a:t>
            </a:r>
          </a:p>
          <a:p>
            <a:endParaRPr lang="en-GB" altLang="en-US" smtClean="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GB" altLang="en-US" smtClean="0"/>
              <a:t>‘Wizard of Oz’ Prototypes</a:t>
            </a:r>
          </a:p>
        </p:txBody>
      </p:sp>
      <p:sp>
        <p:nvSpPr>
          <p:cNvPr id="3" name="Content Placeholder 2"/>
          <p:cNvSpPr>
            <a:spLocks noGrp="1"/>
          </p:cNvSpPr>
          <p:nvPr>
            <p:ph idx="1"/>
          </p:nvPr>
        </p:nvSpPr>
        <p:spPr/>
        <p:txBody>
          <a:bodyPr rtlCol="0">
            <a:normAutofit lnSpcReduction="10000"/>
          </a:bodyPr>
          <a:lstStyle/>
          <a:p>
            <a:pPr lvl="1" eaLnBrk="1" fontAlgn="auto" hangingPunct="1">
              <a:spcAft>
                <a:spcPts val="0"/>
              </a:spcAft>
              <a:defRPr/>
            </a:pPr>
            <a:r>
              <a:rPr lang="en-GB" dirty="0" smtClean="0"/>
              <a:t>Human ‘magician’ plays the system ‘back-end’</a:t>
            </a:r>
          </a:p>
          <a:p>
            <a:pPr lvl="2" eaLnBrk="1" fontAlgn="auto" hangingPunct="1">
              <a:spcAft>
                <a:spcPts val="0"/>
              </a:spcAft>
              <a:defRPr/>
            </a:pPr>
            <a:r>
              <a:rPr lang="en-GB" dirty="0" smtClean="0"/>
              <a:t>Magician decides </a:t>
            </a:r>
          </a:p>
          <a:p>
            <a:pPr lvl="3" eaLnBrk="1" fontAlgn="auto" hangingPunct="1">
              <a:spcAft>
                <a:spcPts val="0"/>
              </a:spcAft>
              <a:defRPr/>
            </a:pPr>
            <a:r>
              <a:rPr lang="en-GB" dirty="0" smtClean="0"/>
              <a:t>how to interpret the user input</a:t>
            </a:r>
          </a:p>
          <a:p>
            <a:pPr lvl="3" eaLnBrk="1" fontAlgn="auto" hangingPunct="1">
              <a:spcAft>
                <a:spcPts val="0"/>
              </a:spcAft>
              <a:defRPr/>
            </a:pPr>
            <a:r>
              <a:rPr lang="en-GB" dirty="0" smtClean="0"/>
              <a:t>which output to present to the user</a:t>
            </a:r>
          </a:p>
          <a:p>
            <a:pPr lvl="1" eaLnBrk="1" fontAlgn="auto" hangingPunct="1">
              <a:spcAft>
                <a:spcPts val="0"/>
              </a:spcAft>
              <a:defRPr/>
            </a:pPr>
            <a:r>
              <a:rPr lang="en-GB" dirty="0" smtClean="0"/>
              <a:t>Suitable when technology not yet available/perfected</a:t>
            </a:r>
          </a:p>
          <a:p>
            <a:pPr lvl="2" eaLnBrk="1" fontAlgn="auto" hangingPunct="1">
              <a:spcAft>
                <a:spcPts val="0"/>
              </a:spcAft>
              <a:defRPr/>
            </a:pPr>
            <a:r>
              <a:rPr lang="en-GB" dirty="0" smtClean="0"/>
              <a:t>E.g. speech input, gesture recognition , </a:t>
            </a:r>
          </a:p>
          <a:p>
            <a:pPr lvl="1" eaLnBrk="1" fontAlgn="auto" hangingPunct="1">
              <a:spcAft>
                <a:spcPts val="0"/>
              </a:spcAft>
              <a:defRPr/>
            </a:pPr>
            <a:r>
              <a:rPr lang="en-GB" dirty="0" smtClean="0"/>
              <a:t>Or when application not yet built</a:t>
            </a:r>
          </a:p>
          <a:p>
            <a:pPr lvl="1" eaLnBrk="1" fontAlgn="auto" hangingPunct="1">
              <a:spcAft>
                <a:spcPts val="0"/>
              </a:spcAft>
              <a:defRPr/>
            </a:pPr>
            <a:endParaRPr lang="en-GB" dirty="0" smtClean="0"/>
          </a:p>
          <a:p>
            <a:pPr lvl="1" eaLnBrk="1" fontAlgn="auto" hangingPunct="1">
              <a:spcAft>
                <a:spcPts val="0"/>
              </a:spcAft>
              <a:defRPr/>
            </a:pPr>
            <a:r>
              <a:rPr lang="en-GB" dirty="0" smtClean="0"/>
              <a:t>Paper prototyping is ‘wizard of oz’ with low magic</a:t>
            </a:r>
          </a:p>
          <a:p>
            <a:pPr lvl="2" eaLnBrk="1" fontAlgn="auto" hangingPunct="1">
              <a:spcAft>
                <a:spcPts val="0"/>
              </a:spcAft>
              <a:defRPr/>
            </a:pPr>
            <a:endParaRPr lang="en-GB"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p:txBody>
          <a:bodyPr/>
          <a:lstStyle/>
          <a:p>
            <a:pPr eaLnBrk="1" hangingPunct="1"/>
            <a:r>
              <a:rPr lang="en-GB" altLang="en-US" smtClean="0"/>
              <a:t>Table of Content</a:t>
            </a:r>
          </a:p>
        </p:txBody>
      </p:sp>
      <p:sp>
        <p:nvSpPr>
          <p:cNvPr id="3075" name="Content Placeholder 2"/>
          <p:cNvSpPr>
            <a:spLocks noGrp="1"/>
          </p:cNvSpPr>
          <p:nvPr>
            <p:ph idx="1"/>
          </p:nvPr>
        </p:nvSpPr>
        <p:spPr/>
        <p:txBody>
          <a:bodyPr/>
          <a:lstStyle/>
          <a:p>
            <a:pPr eaLnBrk="1" hangingPunct="1"/>
            <a:r>
              <a:rPr lang="en-GB" altLang="en-US" smtClean="0"/>
              <a:t>Prototype</a:t>
            </a:r>
          </a:p>
          <a:p>
            <a:pPr lvl="1" eaLnBrk="1" hangingPunct="1"/>
            <a:r>
              <a:rPr lang="en-GB" altLang="en-US" smtClean="0"/>
              <a:t>Kinds of Prototype</a:t>
            </a:r>
          </a:p>
          <a:p>
            <a:pPr eaLnBrk="1" hangingPunct="1"/>
            <a:r>
              <a:rPr lang="en-GB" altLang="en-US" smtClean="0"/>
              <a:t>Low-Fidelity Prototypes</a:t>
            </a:r>
          </a:p>
          <a:p>
            <a:pPr eaLnBrk="1" hangingPunct="1"/>
            <a:r>
              <a:rPr lang="en-GB" altLang="en-US" smtClean="0"/>
              <a:t>Mid-Fidelity Prototypes</a:t>
            </a:r>
          </a:p>
          <a:p>
            <a:pPr eaLnBrk="1" hangingPunct="1"/>
            <a:r>
              <a:rPr lang="en-GB" altLang="en-US" smtClean="0"/>
              <a:t>What is a good prototype?</a:t>
            </a:r>
          </a:p>
          <a:p>
            <a:pPr eaLnBrk="1" hangingPunct="1"/>
            <a:endParaRPr lang="en-GB" altLang="en-US"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GB" altLang="en-US" smtClean="0"/>
              <a:t>Magicians simulating a system</a:t>
            </a:r>
          </a:p>
        </p:txBody>
      </p:sp>
      <p:sp>
        <p:nvSpPr>
          <p:cNvPr id="3" name="Content Placeholder 2"/>
          <p:cNvSpPr>
            <a:spLocks noGrp="1"/>
          </p:cNvSpPr>
          <p:nvPr>
            <p:ph idx="1"/>
          </p:nvPr>
        </p:nvSpPr>
        <p:spPr>
          <a:xfrm>
            <a:off x="457200" y="1268413"/>
            <a:ext cx="8229600" cy="5400675"/>
          </a:xfrm>
        </p:spPr>
        <p:txBody>
          <a:bodyPr rtlCol="0">
            <a:normAutofit fontScale="70000" lnSpcReduction="20000"/>
          </a:bodyPr>
          <a:lstStyle/>
          <a:p>
            <a:pPr eaLnBrk="1" fontAlgn="auto" hangingPunct="1">
              <a:spcAft>
                <a:spcPts val="0"/>
              </a:spcAft>
              <a:defRPr/>
            </a:pPr>
            <a:endParaRPr lang="en-GB" dirty="0" smtClean="0"/>
          </a:p>
          <a:p>
            <a:pPr eaLnBrk="1" fontAlgn="auto" hangingPunct="1">
              <a:spcAft>
                <a:spcPts val="0"/>
              </a:spcAft>
              <a:defRPr/>
            </a:pPr>
            <a:endParaRPr lang="en-GB" dirty="0"/>
          </a:p>
          <a:p>
            <a:pPr eaLnBrk="1" fontAlgn="auto" hangingPunct="1">
              <a:spcAft>
                <a:spcPts val="0"/>
              </a:spcAft>
              <a:defRPr/>
            </a:pPr>
            <a:endParaRPr lang="en-GB" dirty="0" smtClean="0"/>
          </a:p>
          <a:p>
            <a:pPr eaLnBrk="1" fontAlgn="auto" hangingPunct="1">
              <a:spcAft>
                <a:spcPts val="0"/>
              </a:spcAft>
              <a:defRPr/>
            </a:pPr>
            <a:endParaRPr lang="en-GB" dirty="0"/>
          </a:p>
          <a:p>
            <a:pPr eaLnBrk="1" fontAlgn="auto" hangingPunct="1">
              <a:spcAft>
                <a:spcPts val="0"/>
              </a:spcAft>
              <a:defRPr/>
            </a:pPr>
            <a:endParaRPr lang="en-GB" dirty="0" smtClean="0"/>
          </a:p>
          <a:p>
            <a:pPr eaLnBrk="1" fontAlgn="auto" hangingPunct="1">
              <a:spcAft>
                <a:spcPts val="0"/>
              </a:spcAft>
              <a:defRPr/>
            </a:pPr>
            <a:endParaRPr lang="en-GB" dirty="0"/>
          </a:p>
          <a:p>
            <a:pPr eaLnBrk="1" fontAlgn="auto" hangingPunct="1">
              <a:spcAft>
                <a:spcPts val="0"/>
              </a:spcAft>
              <a:defRPr/>
            </a:pPr>
            <a:endParaRPr lang="en-GB" dirty="0" smtClean="0"/>
          </a:p>
          <a:p>
            <a:pPr lvl="1" eaLnBrk="1" fontAlgn="auto" hangingPunct="1">
              <a:spcAft>
                <a:spcPts val="0"/>
              </a:spcAft>
              <a:defRPr/>
            </a:pPr>
            <a:endParaRPr lang="en-GB" dirty="0" smtClean="0"/>
          </a:p>
          <a:p>
            <a:pPr lvl="1" eaLnBrk="1" fontAlgn="auto" hangingPunct="1">
              <a:spcAft>
                <a:spcPts val="0"/>
              </a:spcAft>
              <a:defRPr/>
            </a:pPr>
            <a:endParaRPr lang="en-GB" dirty="0" smtClean="0"/>
          </a:p>
          <a:p>
            <a:pPr lvl="1" eaLnBrk="1" fontAlgn="auto" hangingPunct="1">
              <a:spcAft>
                <a:spcPts val="0"/>
              </a:spcAft>
              <a:defRPr/>
            </a:pPr>
            <a:endParaRPr lang="en-GB" dirty="0" smtClean="0"/>
          </a:p>
          <a:p>
            <a:pPr lvl="1" eaLnBrk="1" fontAlgn="auto" hangingPunct="1">
              <a:spcAft>
                <a:spcPts val="0"/>
              </a:spcAft>
              <a:defRPr/>
            </a:pPr>
            <a:endParaRPr lang="en-GB" dirty="0" smtClean="0"/>
          </a:p>
          <a:p>
            <a:pPr lvl="1" eaLnBrk="1" fontAlgn="auto" hangingPunct="1">
              <a:spcAft>
                <a:spcPts val="0"/>
              </a:spcAft>
              <a:defRPr/>
            </a:pPr>
            <a:endParaRPr lang="en-GB" dirty="0" smtClean="0"/>
          </a:p>
          <a:p>
            <a:pPr lvl="1" eaLnBrk="1" fontAlgn="auto" hangingPunct="1">
              <a:spcAft>
                <a:spcPts val="0"/>
              </a:spcAft>
              <a:defRPr/>
            </a:pPr>
            <a:r>
              <a:rPr lang="en-GB" dirty="0" smtClean="0"/>
              <a:t>“When you see the light come on, use your mind to ‘will’ the can up the wall and onto the ceiling </a:t>
            </a:r>
          </a:p>
          <a:p>
            <a:pPr lvl="1" eaLnBrk="1" fontAlgn="auto" hangingPunct="1">
              <a:spcAft>
                <a:spcPts val="0"/>
              </a:spcAft>
              <a:defRPr/>
            </a:pPr>
            <a:r>
              <a:rPr lang="en-GB" dirty="0" smtClean="0"/>
              <a:t>A telekinetic system simulated using magnets and two magicians</a:t>
            </a:r>
          </a:p>
          <a:p>
            <a:pPr lvl="1" eaLnBrk="1" fontAlgn="auto" hangingPunct="1">
              <a:spcAft>
                <a:spcPts val="0"/>
              </a:spcAft>
              <a:defRPr/>
            </a:pPr>
            <a:endParaRPr lang="en-GB" dirty="0"/>
          </a:p>
        </p:txBody>
      </p:sp>
      <p:pic>
        <p:nvPicPr>
          <p:cNvPr id="21508" name="Picture 2" descr="http://qim.is.quoracdn.net/main-i-7c278175033a8ac2726cb64ba147af9754f39b1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8538" y="1268413"/>
            <a:ext cx="4619625" cy="370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pPr eaLnBrk="1" hangingPunct="1"/>
            <a:r>
              <a:rPr lang="en-GB" altLang="en-US" smtClean="0"/>
              <a:t>Identifying Intuitive Gestures</a:t>
            </a:r>
          </a:p>
        </p:txBody>
      </p:sp>
      <p:sp>
        <p:nvSpPr>
          <p:cNvPr id="3" name="Content Placeholder 2"/>
          <p:cNvSpPr>
            <a:spLocks noGrp="1"/>
          </p:cNvSpPr>
          <p:nvPr>
            <p:ph idx="1"/>
          </p:nvPr>
        </p:nvSpPr>
        <p:spPr>
          <a:xfrm>
            <a:off x="457200" y="1600200"/>
            <a:ext cx="8229600" cy="5257800"/>
          </a:xfrm>
        </p:spPr>
        <p:txBody>
          <a:bodyPr rtlCol="0">
            <a:normAutofit fontScale="92500" lnSpcReduction="10000"/>
          </a:bodyPr>
          <a:lstStyle/>
          <a:p>
            <a:pPr eaLnBrk="1" fontAlgn="auto" hangingPunct="1">
              <a:spcAft>
                <a:spcPts val="0"/>
              </a:spcAft>
              <a:defRPr/>
            </a:pPr>
            <a:endParaRPr lang="en-GB" dirty="0" smtClean="0"/>
          </a:p>
          <a:p>
            <a:pPr eaLnBrk="1" fontAlgn="auto" hangingPunct="1">
              <a:spcAft>
                <a:spcPts val="0"/>
              </a:spcAft>
              <a:defRPr/>
            </a:pPr>
            <a:endParaRPr lang="en-GB" dirty="0"/>
          </a:p>
          <a:p>
            <a:pPr eaLnBrk="1" fontAlgn="auto" hangingPunct="1">
              <a:spcAft>
                <a:spcPts val="0"/>
              </a:spcAft>
              <a:defRPr/>
            </a:pPr>
            <a:endParaRPr lang="en-GB" dirty="0" smtClean="0"/>
          </a:p>
          <a:p>
            <a:pPr eaLnBrk="1" fontAlgn="auto" hangingPunct="1">
              <a:spcAft>
                <a:spcPts val="0"/>
              </a:spcAft>
              <a:defRPr/>
            </a:pPr>
            <a:endParaRPr lang="en-GB" dirty="0"/>
          </a:p>
          <a:p>
            <a:pPr eaLnBrk="1" fontAlgn="auto" hangingPunct="1">
              <a:spcAft>
                <a:spcPts val="0"/>
              </a:spcAft>
              <a:defRPr/>
            </a:pPr>
            <a:endParaRPr lang="en-GB" dirty="0" smtClean="0"/>
          </a:p>
          <a:p>
            <a:pPr eaLnBrk="1" fontAlgn="auto" hangingPunct="1">
              <a:spcAft>
                <a:spcPts val="0"/>
              </a:spcAft>
              <a:defRPr/>
            </a:pPr>
            <a:r>
              <a:rPr lang="en-GB" dirty="0" smtClean="0"/>
              <a:t>What gestures are intuitive for controlling a TV?</a:t>
            </a:r>
          </a:p>
          <a:p>
            <a:pPr lvl="1" eaLnBrk="1" fontAlgn="auto" hangingPunct="1">
              <a:spcAft>
                <a:spcPts val="0"/>
              </a:spcAft>
              <a:defRPr/>
            </a:pPr>
            <a:r>
              <a:rPr lang="en-GB" dirty="0" smtClean="0"/>
              <a:t>Tell the participant that the TV can recognise gestures, and ask them to ‘change channels’, ‘increase the volume’, ‘turn the set off’ etc.  See what gestures they make.  </a:t>
            </a:r>
          </a:p>
          <a:p>
            <a:pPr lvl="1" eaLnBrk="1" fontAlgn="auto" hangingPunct="1">
              <a:spcAft>
                <a:spcPts val="0"/>
              </a:spcAft>
              <a:defRPr/>
            </a:pPr>
            <a:r>
              <a:rPr lang="en-GB" dirty="0" smtClean="0"/>
              <a:t>A magician plays the role of gesture recogniser</a:t>
            </a:r>
            <a:endParaRPr lang="en-GB" dirty="0"/>
          </a:p>
        </p:txBody>
      </p:sp>
      <p:pic>
        <p:nvPicPr>
          <p:cNvPr id="22532" name="Picture 2" descr="https://encrypted-tbn1.gstatic.com/images?q=tbn:ANd9GcStKNZo05tBvvvulKwlqZJLl5iZZnqF8MgMunKOljwvC1I0lqyNQ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713" y="1196975"/>
            <a:ext cx="5545137" cy="278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eaLnBrk="1" hangingPunct="1"/>
            <a:endParaRPr lang="en-GB" altLang="en-US" smtClean="0"/>
          </a:p>
        </p:txBody>
      </p:sp>
      <p:sp>
        <p:nvSpPr>
          <p:cNvPr id="23555" name="Content Placeholder 2"/>
          <p:cNvSpPr>
            <a:spLocks noGrp="1"/>
          </p:cNvSpPr>
          <p:nvPr>
            <p:ph idx="1"/>
          </p:nvPr>
        </p:nvSpPr>
        <p:spPr/>
        <p:txBody>
          <a:bodyPr/>
          <a:lstStyle/>
          <a:p>
            <a:pPr eaLnBrk="1" hangingPunct="1"/>
            <a:endParaRPr lang="en-GB" altLang="en-US" smtClean="0"/>
          </a:p>
          <a:p>
            <a:pPr eaLnBrk="1" hangingPunct="1"/>
            <a:endParaRPr lang="en-GB" altLang="en-US" smtClean="0"/>
          </a:p>
          <a:p>
            <a:pPr eaLnBrk="1" hangingPunct="1"/>
            <a:endParaRPr lang="en-GB" altLang="en-US" smtClean="0"/>
          </a:p>
          <a:p>
            <a:pPr eaLnBrk="1" hangingPunct="1"/>
            <a:endParaRPr lang="en-GB" altLang="en-US" smtClean="0"/>
          </a:p>
          <a:p>
            <a:pPr eaLnBrk="1" hangingPunct="1"/>
            <a:endParaRPr lang="en-GB" altLang="en-US" smtClean="0"/>
          </a:p>
          <a:p>
            <a:pPr eaLnBrk="1" hangingPunct="1"/>
            <a:endParaRPr lang="en-GB" altLang="en-US" smtClean="0"/>
          </a:p>
          <a:p>
            <a:pPr eaLnBrk="1" hangingPunct="1"/>
            <a:endParaRPr lang="en-GB" altLang="en-US" smtClean="0"/>
          </a:p>
          <a:p>
            <a:pPr eaLnBrk="1" hangingPunct="1"/>
            <a:endParaRPr lang="en-GB" altLang="en-US" smtClean="0"/>
          </a:p>
        </p:txBody>
      </p:sp>
      <p:pic>
        <p:nvPicPr>
          <p:cNvPr id="23556" name="Picture 2" descr="http://www.servicedesigntools.org/sites/default/files/res_images/WIZARD%20OF%20OZ.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050" y="333375"/>
            <a:ext cx="5160963" cy="386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txBox="1">
            <a:spLocks/>
          </p:cNvSpPr>
          <p:nvPr/>
        </p:nvSpPr>
        <p:spPr>
          <a:xfrm>
            <a:off x="457200" y="1600200"/>
            <a:ext cx="8229600" cy="5429250"/>
          </a:xfrm>
          <a:prstGeom prst="rect">
            <a:avLst/>
          </a:prstGeom>
        </p:spPr>
        <p:txBody>
          <a:bodyPr>
            <a:normAutofit fontScale="85000" lnSpcReduction="10000"/>
          </a:bodyPr>
          <a:lstStyle/>
          <a:p>
            <a:pPr marL="342900" indent="-342900" eaLnBrk="1" fontAlgn="auto" hangingPunct="1">
              <a:spcBef>
                <a:spcPct val="20000"/>
              </a:spcBef>
              <a:spcAft>
                <a:spcPts val="0"/>
              </a:spcAft>
              <a:buFont typeface="Arial" pitchFamily="34" charset="0"/>
              <a:buChar char="•"/>
              <a:defRPr/>
            </a:pPr>
            <a:endParaRPr lang="en-GB" sz="3200" dirty="0">
              <a:latin typeface="+mn-lt"/>
            </a:endParaRPr>
          </a:p>
          <a:p>
            <a:pPr marL="342900" indent="-342900" eaLnBrk="1" fontAlgn="auto" hangingPunct="1">
              <a:spcBef>
                <a:spcPct val="20000"/>
              </a:spcBef>
              <a:spcAft>
                <a:spcPts val="0"/>
              </a:spcAft>
              <a:buFont typeface="Arial" pitchFamily="34" charset="0"/>
              <a:buChar char="•"/>
              <a:defRPr/>
            </a:pPr>
            <a:endParaRPr lang="en-GB" sz="3200" dirty="0">
              <a:latin typeface="+mn-lt"/>
            </a:endParaRPr>
          </a:p>
          <a:p>
            <a:pPr marL="342900" indent="-342900" eaLnBrk="1" fontAlgn="auto" hangingPunct="1">
              <a:spcBef>
                <a:spcPct val="20000"/>
              </a:spcBef>
              <a:spcAft>
                <a:spcPts val="0"/>
              </a:spcAft>
              <a:buFont typeface="Arial" pitchFamily="34" charset="0"/>
              <a:buChar char="•"/>
              <a:defRPr/>
            </a:pPr>
            <a:endParaRPr lang="en-GB" sz="3200" dirty="0">
              <a:latin typeface="+mn-lt"/>
            </a:endParaRPr>
          </a:p>
          <a:p>
            <a:pPr marL="342900" indent="-342900" eaLnBrk="1" fontAlgn="auto" hangingPunct="1">
              <a:spcBef>
                <a:spcPct val="20000"/>
              </a:spcBef>
              <a:spcAft>
                <a:spcPts val="0"/>
              </a:spcAft>
              <a:buFont typeface="Arial" pitchFamily="34" charset="0"/>
              <a:buChar char="•"/>
              <a:defRPr/>
            </a:pPr>
            <a:endParaRPr lang="en-GB" sz="3200" dirty="0">
              <a:latin typeface="+mn-lt"/>
            </a:endParaRPr>
          </a:p>
          <a:p>
            <a:pPr marL="342900" indent="-342900" eaLnBrk="1" fontAlgn="auto" hangingPunct="1">
              <a:spcBef>
                <a:spcPct val="20000"/>
              </a:spcBef>
              <a:spcAft>
                <a:spcPts val="0"/>
              </a:spcAft>
              <a:buFont typeface="Arial" pitchFamily="34" charset="0"/>
              <a:buChar char="•"/>
              <a:defRPr/>
            </a:pPr>
            <a:endParaRPr lang="en-GB" sz="3200" dirty="0">
              <a:latin typeface="+mn-lt"/>
            </a:endParaRPr>
          </a:p>
          <a:p>
            <a:pPr marL="342900" indent="-342900" eaLnBrk="1" fontAlgn="auto" hangingPunct="1">
              <a:spcBef>
                <a:spcPct val="20000"/>
              </a:spcBef>
              <a:spcAft>
                <a:spcPts val="0"/>
              </a:spcAft>
              <a:buFont typeface="Arial" pitchFamily="34" charset="0"/>
              <a:buChar char="•"/>
              <a:defRPr/>
            </a:pPr>
            <a:endParaRPr lang="en-GB" sz="3200" dirty="0">
              <a:latin typeface="+mn-lt"/>
            </a:endParaRPr>
          </a:p>
          <a:p>
            <a:pPr marL="342900" indent="-342900" eaLnBrk="1" fontAlgn="auto" hangingPunct="1">
              <a:spcBef>
                <a:spcPct val="20000"/>
              </a:spcBef>
              <a:spcAft>
                <a:spcPts val="0"/>
              </a:spcAft>
              <a:buFont typeface="Arial" pitchFamily="34" charset="0"/>
              <a:buChar char="•"/>
              <a:defRPr/>
            </a:pPr>
            <a:r>
              <a:rPr lang="en-GB" sz="3200" dirty="0">
                <a:latin typeface="+mn-lt"/>
              </a:rPr>
              <a:t>How to test ease of use of a new device?</a:t>
            </a:r>
          </a:p>
          <a:p>
            <a:pPr marL="742950" lvl="1" indent="-285750" eaLnBrk="1" fontAlgn="auto" hangingPunct="1">
              <a:spcBef>
                <a:spcPct val="20000"/>
              </a:spcBef>
              <a:spcAft>
                <a:spcPts val="0"/>
              </a:spcAft>
              <a:buFont typeface="Arial" pitchFamily="34" charset="0"/>
              <a:buChar char="–"/>
              <a:defRPr/>
            </a:pPr>
            <a:r>
              <a:rPr lang="en-GB" sz="2800" dirty="0">
                <a:latin typeface="+mn-lt"/>
              </a:rPr>
              <a:t>A block of wood and paper realises the form and its input controls.  </a:t>
            </a:r>
          </a:p>
          <a:p>
            <a:pPr marL="742950" lvl="1" indent="-285750" eaLnBrk="1" fontAlgn="auto" hangingPunct="1">
              <a:spcBef>
                <a:spcPct val="20000"/>
              </a:spcBef>
              <a:spcAft>
                <a:spcPts val="0"/>
              </a:spcAft>
              <a:buFont typeface="Arial" pitchFamily="34" charset="0"/>
              <a:buChar char="–"/>
              <a:defRPr/>
            </a:pPr>
            <a:r>
              <a:rPr lang="en-GB" sz="2800" dirty="0">
                <a:latin typeface="+mn-lt"/>
              </a:rPr>
              <a:t>Visual feedback is displayed on a laptop screen.  A magician sitting behind the participant with a wireless keyboard plays the role of system and navigates to the appropriate screen, according to the participant’s action</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GB" altLang="en-US" smtClean="0"/>
              <a:t>Medium Fidelity Prototypes</a:t>
            </a:r>
          </a:p>
        </p:txBody>
      </p:sp>
      <p:sp>
        <p:nvSpPr>
          <p:cNvPr id="24579" name="Content Placeholder 2"/>
          <p:cNvSpPr>
            <a:spLocks noGrp="1"/>
          </p:cNvSpPr>
          <p:nvPr>
            <p:ph idx="1"/>
          </p:nvPr>
        </p:nvSpPr>
        <p:spPr/>
        <p:txBody>
          <a:bodyPr/>
          <a:lstStyle/>
          <a:p>
            <a:endParaRPr lang="en-GB" altLang="en-US" smtClean="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GB" altLang="en-US" smtClean="0"/>
              <a:t>Design &amp; Prototyping Tools</a:t>
            </a:r>
          </a:p>
        </p:txBody>
      </p:sp>
      <p:sp>
        <p:nvSpPr>
          <p:cNvPr id="25603" name="Content Placeholder 2"/>
          <p:cNvSpPr>
            <a:spLocks noGrp="1"/>
          </p:cNvSpPr>
          <p:nvPr>
            <p:ph idx="1"/>
          </p:nvPr>
        </p:nvSpPr>
        <p:spPr/>
        <p:txBody>
          <a:bodyPr/>
          <a:lstStyle/>
          <a:p>
            <a:r>
              <a:rPr lang="en-GB" altLang="en-US" smtClean="0"/>
              <a:t>On KU network – Visio, Adobe Fireworks, Axure (complex)</a:t>
            </a:r>
          </a:p>
          <a:p>
            <a:r>
              <a:rPr lang="en-GB" altLang="en-US" smtClean="0"/>
              <a:t>Balsamiq (simpler) – wireframe.  Free for 30days only – pls check </a:t>
            </a:r>
          </a:p>
          <a:p>
            <a:r>
              <a:rPr lang="en-GB" altLang="en-US" smtClean="0"/>
              <a:t>Webflow – visual editor and responsive web framework</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pPr eaLnBrk="1" hangingPunct="1"/>
            <a:r>
              <a:rPr lang="en-GB" altLang="en-US" smtClean="0"/>
              <a:t>More Tools</a:t>
            </a:r>
          </a:p>
        </p:txBody>
      </p:sp>
      <p:sp>
        <p:nvSpPr>
          <p:cNvPr id="26627" name="Content Placeholder 2"/>
          <p:cNvSpPr>
            <a:spLocks noGrp="1"/>
          </p:cNvSpPr>
          <p:nvPr>
            <p:ph idx="1"/>
          </p:nvPr>
        </p:nvSpPr>
        <p:spPr/>
        <p:txBody>
          <a:bodyPr/>
          <a:lstStyle/>
          <a:p>
            <a:pPr eaLnBrk="1" hangingPunct="1"/>
            <a:r>
              <a:rPr lang="en-GB" altLang="en-US" smtClean="0">
                <a:hlinkClick r:id="rId2"/>
              </a:rPr>
              <a:t>www.uxpin.com</a:t>
            </a:r>
            <a:r>
              <a:rPr lang="en-GB" altLang="en-US" smtClean="0"/>
              <a:t> – the usual wireframe, export interactive preview, distributed annotation and discussion</a:t>
            </a:r>
          </a:p>
          <a:p>
            <a:pPr eaLnBrk="1" hangingPunct="1"/>
            <a:r>
              <a:rPr lang="en-GB" altLang="en-US" smtClean="0">
                <a:hlinkClick r:id="rId3"/>
              </a:rPr>
              <a:t>www.indesign.com</a:t>
            </a:r>
            <a:r>
              <a:rPr lang="en-GB" altLang="en-US" smtClean="0"/>
              <a:t> – transition between images (screens).  Develop in cloud, test on mobile. New in 2016, and free</a:t>
            </a:r>
          </a:p>
          <a:p>
            <a:pPr eaLnBrk="1" hangingPunct="1"/>
            <a:r>
              <a:rPr lang="en-GB" altLang="en-US" smtClean="0"/>
              <a:t>Adobe – new in 2016?</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pPr eaLnBrk="1" hangingPunct="1"/>
            <a:r>
              <a:rPr lang="en-GB" altLang="en-US" smtClean="0"/>
              <a:t>What is a Good Prototype?</a:t>
            </a:r>
          </a:p>
        </p:txBody>
      </p:sp>
      <p:sp>
        <p:nvSpPr>
          <p:cNvPr id="27651" name="Content Placeholder 2"/>
          <p:cNvSpPr>
            <a:spLocks noGrp="1"/>
          </p:cNvSpPr>
          <p:nvPr>
            <p:ph idx="1"/>
          </p:nvPr>
        </p:nvSpPr>
        <p:spPr>
          <a:xfrm>
            <a:off x="468313" y="1484313"/>
            <a:ext cx="8496300" cy="5257800"/>
          </a:xfrm>
        </p:spPr>
        <p:txBody>
          <a:bodyPr/>
          <a:lstStyle/>
          <a:p>
            <a:pPr eaLnBrk="1" hangingPunct="1"/>
            <a:r>
              <a:rPr lang="en-GB" altLang="en-US" smtClean="0"/>
              <a:t>as specification </a:t>
            </a:r>
          </a:p>
          <a:p>
            <a:pPr lvl="1" eaLnBrk="1" hangingPunct="1"/>
            <a:r>
              <a:rPr lang="en-GB" altLang="en-US" smtClean="0"/>
              <a:t>Unambiguous; Accurate to within stated limits;</a:t>
            </a:r>
          </a:p>
          <a:p>
            <a:pPr lvl="1" eaLnBrk="1" hangingPunct="1"/>
            <a:r>
              <a:rPr lang="en-GB" altLang="en-US" smtClean="0"/>
              <a:t>As complete as claimed (supports the tasks);</a:t>
            </a:r>
          </a:p>
          <a:p>
            <a:pPr lvl="1" eaLnBrk="1" hangingPunct="1"/>
            <a:r>
              <a:rPr lang="en-GB" altLang="en-US" smtClean="0"/>
              <a:t>If present, consistent with styleguide as stated;</a:t>
            </a:r>
          </a:p>
          <a:p>
            <a:pPr lvl="1" eaLnBrk="1" hangingPunct="1"/>
            <a:r>
              <a:rPr lang="en-GB" altLang="en-US" smtClean="0"/>
              <a:t>Easy to read (as a specification)</a:t>
            </a:r>
          </a:p>
          <a:p>
            <a:pPr lvl="3" eaLnBrk="1" hangingPunct="1"/>
            <a:r>
              <a:rPr lang="en-GB" altLang="en-US" smtClean="0"/>
              <a:t>“Which bits work?”</a:t>
            </a:r>
          </a:p>
          <a:p>
            <a:pPr lvl="1" eaLnBrk="1" hangingPunct="1"/>
            <a:endParaRPr lang="en-GB" altLang="en-US" smtClean="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lstStyle/>
          <a:p>
            <a:pPr eaLnBrk="1" hangingPunct="1"/>
            <a:r>
              <a:rPr lang="en-GB" altLang="en-US" smtClean="0"/>
              <a:t>What is a Good Prototype?	</a:t>
            </a:r>
          </a:p>
        </p:txBody>
      </p:sp>
      <p:sp>
        <p:nvSpPr>
          <p:cNvPr id="28675" name="Content Placeholder 2"/>
          <p:cNvSpPr>
            <a:spLocks noGrp="1"/>
          </p:cNvSpPr>
          <p:nvPr>
            <p:ph idx="1"/>
          </p:nvPr>
        </p:nvSpPr>
        <p:spPr>
          <a:xfrm>
            <a:off x="395288" y="1268413"/>
            <a:ext cx="8291512" cy="5184775"/>
          </a:xfrm>
        </p:spPr>
        <p:txBody>
          <a:bodyPr/>
          <a:lstStyle/>
          <a:p>
            <a:pPr eaLnBrk="1" hangingPunct="1"/>
            <a:r>
              <a:rPr lang="en-GB" altLang="en-US" smtClean="0"/>
              <a:t>As means of getting feedback</a:t>
            </a:r>
          </a:p>
          <a:p>
            <a:pPr lvl="1" eaLnBrk="1" hangingPunct="1"/>
            <a:r>
              <a:rPr lang="en-GB" altLang="en-US" smtClean="0"/>
              <a:t>Sufficient for participant to become immersed in simulation</a:t>
            </a:r>
          </a:p>
          <a:p>
            <a:pPr lvl="2" eaLnBrk="1" hangingPunct="1"/>
            <a:r>
              <a:rPr lang="en-GB" altLang="en-US" smtClean="0"/>
              <a:t>Experience task performance</a:t>
            </a:r>
          </a:p>
          <a:p>
            <a:pPr lvl="2" eaLnBrk="1" hangingPunct="1"/>
            <a:r>
              <a:rPr lang="en-GB" altLang="en-US" smtClean="0"/>
              <a:t>Fluidity of behaviour</a:t>
            </a:r>
          </a:p>
          <a:p>
            <a:pPr lvl="1" eaLnBrk="1" hangingPunct="1"/>
            <a:r>
              <a:rPr lang="en-GB" altLang="en-US" smtClean="0"/>
              <a:t>Focuses the participant upon potential major usability problems.  Easy to manage prototype in session</a:t>
            </a:r>
          </a:p>
          <a:p>
            <a:pPr lvl="3" eaLnBrk="1" hangingPunct="1"/>
            <a:r>
              <a:rPr lang="en-GB" altLang="en-US" smtClean="0"/>
              <a:t>“Open, start, pause, restart, stop, close”</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pPr eaLnBrk="1" hangingPunct="1"/>
            <a:r>
              <a:rPr lang="en-GB" altLang="en-US" smtClean="0"/>
              <a:t>What is a good Prototype?</a:t>
            </a:r>
          </a:p>
        </p:txBody>
      </p:sp>
      <p:sp>
        <p:nvSpPr>
          <p:cNvPr id="29699" name="Content Placeholder 2"/>
          <p:cNvSpPr>
            <a:spLocks noGrp="1"/>
          </p:cNvSpPr>
          <p:nvPr>
            <p:ph idx="1"/>
          </p:nvPr>
        </p:nvSpPr>
        <p:spPr/>
        <p:txBody>
          <a:bodyPr/>
          <a:lstStyle/>
          <a:p>
            <a:pPr eaLnBrk="1" hangingPunct="1"/>
            <a:r>
              <a:rPr lang="en-GB" altLang="en-US" smtClean="0"/>
              <a:t>As basis for collaboration</a:t>
            </a:r>
          </a:p>
          <a:p>
            <a:pPr lvl="1" eaLnBrk="1" hangingPunct="1"/>
            <a:r>
              <a:rPr lang="en-GB" altLang="en-US" smtClean="0"/>
              <a:t>Easy to share </a:t>
            </a:r>
          </a:p>
          <a:p>
            <a:pPr lvl="1" eaLnBrk="1" hangingPunct="1"/>
            <a:r>
              <a:rPr lang="en-GB" altLang="en-US" smtClean="0"/>
              <a:t>Easy to access</a:t>
            </a:r>
          </a:p>
          <a:p>
            <a:pPr lvl="1" eaLnBrk="1" hangingPunct="1"/>
            <a:r>
              <a:rPr lang="en-GB" altLang="en-US" smtClean="0"/>
              <a:t>Easy to use (in the way anticipated)</a:t>
            </a:r>
          </a:p>
          <a:p>
            <a:pPr lvl="1" eaLnBrk="1" hangingPunct="1"/>
            <a:r>
              <a:rPr lang="en-GB" altLang="en-US" smtClean="0"/>
              <a:t>Easy to reference</a:t>
            </a:r>
          </a:p>
          <a:p>
            <a:pPr eaLnBrk="1" hangingPunct="1"/>
            <a:r>
              <a:rPr lang="en-GB" altLang="en-US" smtClean="0"/>
              <a:t>Of course, supports a great experience</a:t>
            </a:r>
          </a:p>
          <a:p>
            <a:pPr lvl="1" eaLnBrk="1" hangingPunct="1"/>
            <a:r>
              <a:rPr lang="en-GB" altLang="en-US" smtClean="0"/>
              <a:t>constitutes progress </a:t>
            </a:r>
          </a:p>
          <a:p>
            <a:pPr lvl="2" eaLnBrk="1" hangingPunct="1"/>
            <a:r>
              <a:rPr lang="en-GB" altLang="en-US" smtClean="0"/>
              <a:t>advances from the previous version(s), “has come a long way”;</a:t>
            </a:r>
          </a:p>
          <a:p>
            <a:pPr lvl="2" eaLnBrk="1" hangingPunct="1"/>
            <a:r>
              <a:rPr lang="en-GB" altLang="en-US" smtClean="0"/>
              <a:t>A ‘good place from which to continue’;</a:t>
            </a:r>
          </a:p>
          <a:p>
            <a:pPr eaLnBrk="1" hangingPunct="1"/>
            <a:endParaRPr lang="en-GB" altLang="en-US" smtClean="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pPr eaLnBrk="1" hangingPunct="1"/>
            <a:r>
              <a:rPr lang="en-GB" altLang="en-US" smtClean="0"/>
              <a:t>Dropbox: wireframe with images</a:t>
            </a:r>
          </a:p>
        </p:txBody>
      </p:sp>
      <p:sp>
        <p:nvSpPr>
          <p:cNvPr id="30723" name="Content Placeholder 2"/>
          <p:cNvSpPr>
            <a:spLocks noGrp="1"/>
          </p:cNvSpPr>
          <p:nvPr>
            <p:ph idx="1"/>
          </p:nvPr>
        </p:nvSpPr>
        <p:spPr>
          <a:xfrm>
            <a:off x="323850" y="1125538"/>
            <a:ext cx="8229600" cy="4525962"/>
          </a:xfrm>
        </p:spPr>
        <p:txBody>
          <a:bodyPr/>
          <a:lstStyle/>
          <a:p>
            <a:pPr eaLnBrk="1" hangingPunct="1"/>
            <a:r>
              <a:rPr lang="en-GB" altLang="en-US" sz="1600" u="sng" smtClean="0">
                <a:hlinkClick r:id="rId2"/>
              </a:rPr>
              <a:t>http://www.justinmind.com/usernote/token.action?token=yyRh2q-jCA86njeoMLzh</a:t>
            </a:r>
            <a:r>
              <a:rPr lang="en-GB" altLang="en-US" sz="1600" u="sng" smtClean="0"/>
              <a:t> </a:t>
            </a:r>
            <a:endParaRPr lang="en-GB" altLang="en-US" sz="1600" smtClean="0"/>
          </a:p>
        </p:txBody>
      </p:sp>
      <p:pic>
        <p:nvPicPr>
          <p:cNvPr id="30724" name="Picture 2" descr="C:\DOCUME~1\KU13955\LOCALS~1\Temp\msohtmlclip1\01\clip_image00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89113"/>
            <a:ext cx="9155113" cy="4818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TextBox 4"/>
          <p:cNvSpPr txBox="1">
            <a:spLocks noChangeArrowheads="1"/>
          </p:cNvSpPr>
          <p:nvPr/>
        </p:nvSpPr>
        <p:spPr bwMode="auto">
          <a:xfrm>
            <a:off x="250825" y="6237288"/>
            <a:ext cx="72739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1800"/>
              <a:t>In Firefox (with a cookie?). Upload file.  Share file.  Create new folder.</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title"/>
          </p:nvPr>
        </p:nvSpPr>
        <p:spPr>
          <a:xfrm>
            <a:off x="179388" y="274638"/>
            <a:ext cx="8507412" cy="1143000"/>
          </a:xfrm>
        </p:spPr>
        <p:txBody>
          <a:bodyPr/>
          <a:lstStyle/>
          <a:p>
            <a:r>
              <a:rPr lang="en-GB" altLang="en-US" smtClean="0"/>
              <a:t>Motivation: What is Prototyping for?</a:t>
            </a:r>
          </a:p>
        </p:txBody>
      </p:sp>
      <p:sp>
        <p:nvSpPr>
          <p:cNvPr id="4099" name="Content Placeholder 2"/>
          <p:cNvSpPr>
            <a:spLocks noGrp="1"/>
          </p:cNvSpPr>
          <p:nvPr>
            <p:ph idx="1"/>
          </p:nvPr>
        </p:nvSpPr>
        <p:spPr/>
        <p:txBody>
          <a:bodyPr/>
          <a:lstStyle/>
          <a:p>
            <a:pPr eaLnBrk="1" hangingPunct="1"/>
            <a:r>
              <a:rPr lang="en-GB" altLang="en-US" smtClean="0"/>
              <a:t>Rationale: To design for emergent qualities such as ease of use and experience, we need to simulate interaction and assess the experience that emerges</a:t>
            </a:r>
          </a:p>
          <a:p>
            <a:pPr lvl="2" eaLnBrk="1" hangingPunct="1"/>
            <a:r>
              <a:rPr lang="en-GB" altLang="en-US" smtClean="0"/>
              <a:t>(Many aspects of) ease of use and experience cannot be ‘calculated’ (accurately or reliably enough) in advance</a:t>
            </a:r>
          </a:p>
          <a:p>
            <a:endParaRPr lang="en-GB" altLang="en-US" smtClean="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pPr eaLnBrk="1" hangingPunct="1"/>
            <a:r>
              <a:rPr lang="en-GB" altLang="en-US" smtClean="0"/>
              <a:t>As a prototype design that makes DropBox More Intuitive for Novices</a:t>
            </a:r>
          </a:p>
        </p:txBody>
      </p:sp>
      <p:graphicFrame>
        <p:nvGraphicFramePr>
          <p:cNvPr id="3" name="Table 2"/>
          <p:cNvGraphicFramePr>
            <a:graphicFrameLocks noGrp="1"/>
          </p:cNvGraphicFramePr>
          <p:nvPr/>
        </p:nvGraphicFramePr>
        <p:xfrm>
          <a:off x="323850" y="1412875"/>
          <a:ext cx="8496300" cy="5256213"/>
        </p:xfrm>
        <a:graphic>
          <a:graphicData uri="http://schemas.openxmlformats.org/drawingml/2006/table">
            <a:tbl>
              <a:tblPr firstRow="1" firstCol="1" bandRow="1">
                <a:tableStyleId>{5C22544A-7EE6-4342-B048-85BDC9FD1C3A}</a:tableStyleId>
              </a:tblPr>
              <a:tblGrid>
                <a:gridCol w="1325423">
                  <a:extLst>
                    <a:ext uri="{9D8B030D-6E8A-4147-A177-3AD203B41FA5}">
                      <a16:colId xmlns:a16="http://schemas.microsoft.com/office/drawing/2014/main" val="20000"/>
                    </a:ext>
                  </a:extLst>
                </a:gridCol>
                <a:gridCol w="310965">
                  <a:extLst>
                    <a:ext uri="{9D8B030D-6E8A-4147-A177-3AD203B41FA5}">
                      <a16:colId xmlns:a16="http://schemas.microsoft.com/office/drawing/2014/main" val="20001"/>
                    </a:ext>
                  </a:extLst>
                </a:gridCol>
                <a:gridCol w="1327122">
                  <a:extLst>
                    <a:ext uri="{9D8B030D-6E8A-4147-A177-3AD203B41FA5}">
                      <a16:colId xmlns:a16="http://schemas.microsoft.com/office/drawing/2014/main" val="20002"/>
                    </a:ext>
                  </a:extLst>
                </a:gridCol>
                <a:gridCol w="1323724">
                  <a:extLst>
                    <a:ext uri="{9D8B030D-6E8A-4147-A177-3AD203B41FA5}">
                      <a16:colId xmlns:a16="http://schemas.microsoft.com/office/drawing/2014/main" val="20003"/>
                    </a:ext>
                  </a:extLst>
                </a:gridCol>
                <a:gridCol w="1636387">
                  <a:extLst>
                    <a:ext uri="{9D8B030D-6E8A-4147-A177-3AD203B41FA5}">
                      <a16:colId xmlns:a16="http://schemas.microsoft.com/office/drawing/2014/main" val="20004"/>
                    </a:ext>
                  </a:extLst>
                </a:gridCol>
                <a:gridCol w="1481755">
                  <a:extLst>
                    <a:ext uri="{9D8B030D-6E8A-4147-A177-3AD203B41FA5}">
                      <a16:colId xmlns:a16="http://schemas.microsoft.com/office/drawing/2014/main" val="20005"/>
                    </a:ext>
                  </a:extLst>
                </a:gridCol>
                <a:gridCol w="1090924">
                  <a:extLst>
                    <a:ext uri="{9D8B030D-6E8A-4147-A177-3AD203B41FA5}">
                      <a16:colId xmlns:a16="http://schemas.microsoft.com/office/drawing/2014/main" val="20006"/>
                    </a:ext>
                  </a:extLst>
                </a:gridCol>
              </a:tblGrid>
              <a:tr h="343044">
                <a:tc>
                  <a:txBody>
                    <a:bodyPr/>
                    <a:lstStyle/>
                    <a:p>
                      <a:pPr>
                        <a:spcAft>
                          <a:spcPts val="0"/>
                        </a:spcAft>
                      </a:pPr>
                      <a:r>
                        <a:rPr lang="en-GB" sz="1000">
                          <a:effectLst/>
                        </a:rPr>
                        <a:t>Section (max)</a:t>
                      </a:r>
                      <a:endParaRPr lang="en-GB" sz="1000">
                        <a:effectLst/>
                        <a:latin typeface="Arial"/>
                        <a:ea typeface="Times New Roman"/>
                        <a:cs typeface="Times New Roman"/>
                      </a:endParaRPr>
                    </a:p>
                  </a:txBody>
                  <a:tcPr marL="57206" marR="57206" marT="0" marB="0"/>
                </a:tc>
                <a:tc>
                  <a:txBody>
                    <a:bodyPr/>
                    <a:lstStyle/>
                    <a:p>
                      <a:pPr>
                        <a:spcAft>
                          <a:spcPts val="0"/>
                        </a:spcAft>
                      </a:pPr>
                      <a:r>
                        <a:rPr lang="en-GB" sz="800">
                          <a:effectLst/>
                        </a:rPr>
                        <a:t>Marks</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Distinction     (&gt;18)</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Merit           (15-17)</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Pass                    (13-14)</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Marginal Fail   (11-12)</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Fail           (&lt;10)</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0"/>
                  </a:ext>
                </a:extLst>
              </a:tr>
              <a:tr h="1199389">
                <a:tc>
                  <a:txBody>
                    <a:bodyPr/>
                    <a:lstStyle/>
                    <a:p>
                      <a:pPr>
                        <a:spcAft>
                          <a:spcPts val="0"/>
                        </a:spcAft>
                      </a:pPr>
                      <a:r>
                        <a:rPr lang="en-GB" sz="1000">
                          <a:effectLst/>
                        </a:rPr>
                        <a:t>Technical  and Collaboration (25)</a:t>
                      </a:r>
                    </a:p>
                    <a:p>
                      <a:pPr>
                        <a:spcAft>
                          <a:spcPts val="0"/>
                        </a:spcAft>
                      </a:pPr>
                      <a:r>
                        <a:rPr lang="en-GB" sz="800">
                          <a:effectLst/>
                        </a:rPr>
                        <a:t>(robust, elegant, sharable, supports orientation and comment)</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appropriate selection of leading edge technologies and tools easy to distribute, loads and runs quickly and smoothly; clear viewing instructions; </a:t>
                      </a:r>
                      <a:endParaRPr lang="en-GB" sz="1000">
                        <a:effectLst/>
                      </a:endParaRPr>
                    </a:p>
                    <a:p>
                      <a:pPr>
                        <a:spcAft>
                          <a:spcPts val="0"/>
                        </a:spcAft>
                      </a:pPr>
                      <a:r>
                        <a:rPr lang="en-GB" sz="700">
                          <a:effectLst/>
                        </a:rPr>
                        <a:t>elegant solution using advanced scripting and structures, encourages comment and iteration</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suitable technologies and tools ; distribution and viewing is somewhat constrained, but collaboration is clearly sought and supported.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Technologies and tools could have been used more appropriately; distribution and loading pose limited obstacles; somewhat slow to load and run; viewing and commenting is not easy.  Some elements are not named</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technologies and tools selected for convenience of creator; distribution and loading poses obstacles; slow to load and run; viewing is confusing; uses unusual, proprietory formats and tools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Technology and tools lack power, or add complication; distribution and viewing requires repeated explanations and support from creator.  Missing , or contradictory elements</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1"/>
                  </a:ext>
                </a:extLst>
              </a:tr>
              <a:tr h="1079451">
                <a:tc>
                  <a:txBody>
                    <a:bodyPr/>
                    <a:lstStyle/>
                    <a:p>
                      <a:pPr>
                        <a:spcAft>
                          <a:spcPts val="0"/>
                        </a:spcAft>
                      </a:pPr>
                      <a:r>
                        <a:rPr lang="en-GB" sz="1000">
                          <a:effectLst/>
                        </a:rPr>
                        <a:t>As Specification (25)</a:t>
                      </a:r>
                    </a:p>
                    <a:p>
                      <a:pPr>
                        <a:spcAft>
                          <a:spcPts val="0"/>
                        </a:spcAft>
                      </a:pPr>
                      <a:r>
                        <a:rPr lang="en-GB" sz="1000">
                          <a:effectLst/>
                        </a:rPr>
                        <a:t>(complete, unambiguous, implementable)</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intended behaviour of the user interface defined completely and in detail, accommodates for errorful/invalid input, includes novel features Fully enables business objectives</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In some respects, a reasonable person might misinterpret details of the desired behaviour and non-core elements at times, up to date, business objectives could do with a little more, errorful / invalid interation is handled, but less well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the design responds to the brief,  some information is obviously absent.  Absence of detail increases.  core steps and screen elements are nearly always present , errorful interaction /invalid input is increasingly difficult to handle</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The design is ‘off message’ in some respects, increasingly omits key steps and on-screen elements that even a generous reader would miss, errorful interaction /invalid input is increasingly difficult to handle</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The design is not a relevant response to the brief. Unfinished in significant respects.</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2"/>
                  </a:ext>
                </a:extLst>
              </a:tr>
              <a:tr h="1143478">
                <a:tc>
                  <a:txBody>
                    <a:bodyPr/>
                    <a:lstStyle/>
                    <a:p>
                      <a:pPr>
                        <a:spcAft>
                          <a:spcPts val="0"/>
                        </a:spcAft>
                      </a:pPr>
                      <a:r>
                        <a:rPr lang="en-GB" sz="1000">
                          <a:effectLst/>
                        </a:rPr>
                        <a:t>Quality of Experience (25)</a:t>
                      </a:r>
                    </a:p>
                    <a:p>
                      <a:pPr>
                        <a:spcAft>
                          <a:spcPts val="0"/>
                        </a:spcAft>
                      </a:pPr>
                      <a:r>
                        <a:rPr lang="en-GB" sz="1000">
                          <a:effectLst/>
                        </a:rPr>
                        <a:t>(e.g. usable, credible, engaging, persuasive)</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take the design forward a long way, achieves high impact (‘wow’ factor), achieves very positive qualities of experience throughout, content makes very positive contribution.  No user problems likely</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advances the design, achieves a positive initial impression, and experiences during interaction are mostly positive, especially the memorable moments, any user ‘issues’ are likely to be small.  Content is meaningful.</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creates an unremarkable initial impression, and experiences during interaction are fairly modest, if not mixed.  Not particularly memorable, user ‘issues’ are potentially problematic and important.  Content is useful</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the initial and lasting impressions are on balance mixed, if not somewhat negative.  Clunky.  Difficult to use at times, content makes little contribution to experience</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creates a poor experience (confusion, disorientation, frustration, inefficiency etc) . Flawed  </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3"/>
                  </a:ext>
                </a:extLst>
              </a:tr>
              <a:tr h="1319329">
                <a:tc>
                  <a:txBody>
                    <a:bodyPr/>
                    <a:lstStyle/>
                    <a:p>
                      <a:pPr>
                        <a:spcAft>
                          <a:spcPts val="0"/>
                        </a:spcAft>
                      </a:pPr>
                      <a:r>
                        <a:rPr lang="en-GB" sz="1000">
                          <a:effectLst/>
                        </a:rPr>
                        <a:t>For Getting Feedback (25)</a:t>
                      </a:r>
                    </a:p>
                    <a:p>
                      <a:pPr>
                        <a:spcAft>
                          <a:spcPts val="0"/>
                        </a:spcAft>
                      </a:pPr>
                      <a:r>
                        <a:rPr lang="en-GB" sz="1000">
                          <a:effectLst/>
                        </a:rPr>
                        <a:t>(immersive, distraction-free, bias-free, bug free)</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Participants will be immersed in the task and engage with meaningful data and goals, the required interactive features are in hi-fidelity, easy for session moderators to use, free from distractions, bugs and biases</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Some participants may be  somewhat surprised by unexpected omissions and contrivances, such as clunky artificial delays, hints about the correct actions, Visual appearance may distort on-page search, and user response in limited respects.</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Some necessary features are not created with sufficient realism; Some data values and content missing, unrealistic or repeated, and participants may be jolted back into reality on occasions by distractions and disruption to interaction, such as latin placeholder content, pop ups, and features apparently work, but do not</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An increasing number of necessary features are not created with sufficient realism; Data values mostly missing, unrealistic or repeated. Feedback session likely to stop and restart.  Content is obviously contrived at times.  Use of the prototype may be halted when the prototype ‘breaks’</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users need to generate data values, and hypothesise and elaborate the design intent before able to give feedback; feedback session interrupted to manage prototype</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4"/>
                  </a:ext>
                </a:extLst>
              </a:tr>
              <a:tr h="171522">
                <a:tc>
                  <a:txBody>
                    <a:bodyPr/>
                    <a:lstStyle/>
                    <a:p>
                      <a:pPr algn="r">
                        <a:spcAft>
                          <a:spcPts val="0"/>
                        </a:spcAft>
                      </a:pPr>
                      <a:r>
                        <a:rPr lang="en-GB" sz="1000">
                          <a:effectLst/>
                        </a:rPr>
                        <a:t>Total</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dirty="0">
                          <a:effectLst/>
                        </a:rPr>
                        <a:t> </a:t>
                      </a:r>
                      <a:endParaRPr lang="en-GB" sz="1000" dirty="0">
                        <a:effectLst/>
                        <a:latin typeface="Arial"/>
                        <a:ea typeface="Times New Roman"/>
                        <a:cs typeface="Times New Roman"/>
                      </a:endParaRPr>
                    </a:p>
                  </a:txBody>
                  <a:tcPr marL="57206" marR="57206" marT="0" marB="0"/>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pPr eaLnBrk="1" hangingPunct="1"/>
            <a:endParaRPr lang="en-GB" altLang="en-US" smtClean="0"/>
          </a:p>
        </p:txBody>
      </p:sp>
      <p:sp>
        <p:nvSpPr>
          <p:cNvPr id="32771" name="Content Placeholder 2"/>
          <p:cNvSpPr>
            <a:spLocks noGrp="1"/>
          </p:cNvSpPr>
          <p:nvPr>
            <p:ph idx="1"/>
          </p:nvPr>
        </p:nvSpPr>
        <p:spPr>
          <a:xfrm>
            <a:off x="323850" y="260350"/>
            <a:ext cx="8640763" cy="6408738"/>
          </a:xfrm>
        </p:spPr>
        <p:txBody>
          <a:bodyPr/>
          <a:lstStyle/>
          <a:p>
            <a:pPr eaLnBrk="1" hangingPunct="1"/>
            <a:r>
              <a:rPr lang="en-GB" altLang="en-US" smtClean="0"/>
              <a:t>What makes a prototype immersive:</a:t>
            </a:r>
          </a:p>
          <a:p>
            <a:pPr lvl="1" eaLnBrk="1" hangingPunct="1"/>
            <a:r>
              <a:rPr lang="en-GB" altLang="en-US" smtClean="0"/>
              <a:t>Meaningful content and data values</a:t>
            </a:r>
          </a:p>
          <a:p>
            <a:pPr lvl="2" eaLnBrk="1" hangingPunct="1"/>
            <a:r>
              <a:rPr lang="en-GB" altLang="en-US" smtClean="0"/>
              <a:t>Actual</a:t>
            </a:r>
          </a:p>
          <a:p>
            <a:pPr lvl="2" eaLnBrk="1" hangingPunct="1"/>
            <a:r>
              <a:rPr lang="en-GB" altLang="en-US" smtClean="0"/>
              <a:t>Personal</a:t>
            </a:r>
          </a:p>
          <a:p>
            <a:pPr lvl="1" eaLnBrk="1" hangingPunct="1"/>
            <a:r>
              <a:rPr lang="en-GB" altLang="en-US" smtClean="0"/>
              <a:t>Hi-fidelity interaction </a:t>
            </a:r>
          </a:p>
          <a:p>
            <a:pPr lvl="2" eaLnBrk="1" hangingPunct="1"/>
            <a:r>
              <a:rPr lang="en-GB" altLang="en-US" smtClean="0"/>
              <a:t>Whether the features simulated are the ‘aim of your test’ or not</a:t>
            </a:r>
          </a:p>
          <a:p>
            <a:pPr lvl="2" eaLnBrk="1" hangingPunct="1"/>
            <a:endParaRPr lang="en-GB" altLang="en-US" smtClean="0"/>
          </a:p>
          <a:p>
            <a:pPr eaLnBrk="1" hangingPunct="1"/>
            <a:r>
              <a:rPr lang="en-GB" altLang="en-US" smtClean="0"/>
              <a:t>How can a prototype ‘bias’ the feedback?</a:t>
            </a:r>
          </a:p>
          <a:p>
            <a:pPr lvl="3" eaLnBrk="1" hangingPunct="1"/>
            <a:r>
              <a:rPr lang="en-GB" altLang="en-US" smtClean="0"/>
              <a:t>Hype (soundtrack music, badges)</a:t>
            </a:r>
          </a:p>
          <a:p>
            <a:pPr lvl="3" eaLnBrk="1" hangingPunct="1"/>
            <a:r>
              <a:rPr lang="en-GB" altLang="en-US" smtClean="0"/>
              <a:t>lack of search cues e.g. visual characteristics (colour, shape, grouping etc.).  If you want to get feedback on search tasks, consider using primary and secondary highlights and images in a wireframe, rather than an outline</a:t>
            </a:r>
          </a:p>
          <a:p>
            <a:pPr lvl="3" eaLnBrk="1" hangingPunct="1"/>
            <a:r>
              <a:rPr lang="en-GB" altLang="en-US" smtClean="0"/>
              <a:t>Innaccurate spec.  e.g. desktop rather than mobile.  Input modality is important)</a:t>
            </a:r>
          </a:p>
          <a:p>
            <a:pPr lvl="1" eaLnBrk="1" hangingPunct="1"/>
            <a:endParaRPr lang="en-GB" altLang="en-US" smtClean="0"/>
          </a:p>
          <a:p>
            <a:pPr eaLnBrk="1" hangingPunct="1"/>
            <a:endParaRPr lang="en-GB" altLang="en-US" smtClean="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Content Placeholder 2"/>
          <p:cNvSpPr>
            <a:spLocks noGrp="1"/>
          </p:cNvSpPr>
          <p:nvPr>
            <p:ph idx="1"/>
          </p:nvPr>
        </p:nvSpPr>
        <p:spPr>
          <a:xfrm>
            <a:off x="457200" y="476250"/>
            <a:ext cx="8229600" cy="5649913"/>
          </a:xfrm>
        </p:spPr>
        <p:txBody>
          <a:bodyPr/>
          <a:lstStyle/>
          <a:p>
            <a:pPr eaLnBrk="1" hangingPunct="1"/>
            <a:r>
              <a:rPr lang="en-GB" altLang="en-US" smtClean="0"/>
              <a:t>What is misleading?</a:t>
            </a:r>
          </a:p>
          <a:p>
            <a:pPr eaLnBrk="1" hangingPunct="1"/>
            <a:r>
              <a:rPr lang="en-GB" altLang="en-US" smtClean="0"/>
              <a:t>If you have not designed a property, do not include it, unless participants will notice and/or comment on its absence</a:t>
            </a:r>
          </a:p>
          <a:p>
            <a:pPr lvl="3" eaLnBrk="1" hangingPunct="1"/>
            <a:r>
              <a:rPr lang="en-GB" altLang="en-US" smtClean="0"/>
              <a:t>Use outlines for unfinished components, not ‘default full style’</a:t>
            </a:r>
          </a:p>
          <a:p>
            <a:pPr lvl="3" eaLnBrk="1" hangingPunct="1"/>
            <a:endParaRPr lang="en-GB" altLang="en-US" smtClean="0"/>
          </a:p>
          <a:p>
            <a:pPr eaLnBrk="1" hangingPunct="1"/>
            <a:r>
              <a:rPr lang="en-GB" altLang="en-US" smtClean="0"/>
              <a:t>What is disruptive:</a:t>
            </a:r>
          </a:p>
          <a:p>
            <a:pPr lvl="2" eaLnBrk="1" hangingPunct="1"/>
            <a:r>
              <a:rPr lang="en-GB" altLang="en-US" smtClean="0"/>
              <a:t>‘obvious’ properties: spelling mistakes, unattractive colour schemes, delays, style inconsistency, visual effects (flashes), non-system elements;</a:t>
            </a:r>
          </a:p>
          <a:p>
            <a:pPr lvl="2" eaLnBrk="1" hangingPunct="1">
              <a:buFontTx/>
              <a:buChar char="-"/>
            </a:pPr>
            <a:r>
              <a:rPr lang="en-GB" altLang="en-US" smtClean="0"/>
              <a:t>Dashed expectations: unrealistic data,                                    absent properties, repeat content</a:t>
            </a:r>
          </a:p>
        </p:txBody>
      </p:sp>
      <p:pic>
        <p:nvPicPr>
          <p:cNvPr id="3379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8850" y="4365625"/>
            <a:ext cx="1585913" cy="23574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pPr eaLnBrk="1" hangingPunct="1"/>
            <a:endParaRPr lang="en-GB" altLang="en-US" smtClean="0"/>
          </a:p>
        </p:txBody>
      </p:sp>
      <p:sp>
        <p:nvSpPr>
          <p:cNvPr id="34819" name="Content Placeholder 2"/>
          <p:cNvSpPr>
            <a:spLocks noGrp="1"/>
          </p:cNvSpPr>
          <p:nvPr>
            <p:ph idx="1"/>
          </p:nvPr>
        </p:nvSpPr>
        <p:spPr>
          <a:xfrm>
            <a:off x="0" y="6237288"/>
            <a:ext cx="9144000" cy="4525962"/>
          </a:xfrm>
        </p:spPr>
        <p:txBody>
          <a:bodyPr/>
          <a:lstStyle/>
          <a:p>
            <a:pPr eaLnBrk="1" hangingPunct="1"/>
            <a:r>
              <a:rPr lang="en-GB" altLang="en-US" sz="1800" smtClean="0">
                <a:hlinkClick r:id="rId2"/>
              </a:rPr>
              <a:t>https://projects.invisionapp.com/share/FGT450ZX#/screens/22081171?maintainScrollPosition=false</a:t>
            </a:r>
            <a:endParaRPr lang="en-GB" altLang="en-US" sz="1800" smtClean="0"/>
          </a:p>
          <a:p>
            <a:pPr eaLnBrk="1" hangingPunct="1"/>
            <a:endParaRPr lang="en-GB" altLang="en-US" sz="1800" smtClean="0"/>
          </a:p>
        </p:txBody>
      </p:sp>
      <p:pic>
        <p:nvPicPr>
          <p:cNvPr id="34820" name="Picture 2" descr="C:\DOCUME~1\KU13955\LOCALS~1\Temp\msohtmlclip1\01\clip_image00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88" y="0"/>
            <a:ext cx="8059737" cy="621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pPr eaLnBrk="1" hangingPunct="1"/>
            <a:r>
              <a:rPr lang="en-GB" altLang="en-US" smtClean="0"/>
              <a:t>Design Goal: More Intuitive for Novices</a:t>
            </a:r>
          </a:p>
        </p:txBody>
      </p:sp>
      <p:sp>
        <p:nvSpPr>
          <p:cNvPr id="35843" name="Content Placeholder 1"/>
          <p:cNvSpPr>
            <a:spLocks noGrp="1"/>
          </p:cNvSpPr>
          <p:nvPr>
            <p:ph idx="1"/>
          </p:nvPr>
        </p:nvSpPr>
        <p:spPr/>
        <p:txBody>
          <a:bodyPr/>
          <a:lstStyle/>
          <a:p>
            <a:endParaRPr lang="en-GB" altLang="en-US" smtClean="0"/>
          </a:p>
        </p:txBody>
      </p:sp>
      <p:graphicFrame>
        <p:nvGraphicFramePr>
          <p:cNvPr id="5" name="Table 4"/>
          <p:cNvGraphicFramePr>
            <a:graphicFrameLocks noGrp="1"/>
          </p:cNvGraphicFramePr>
          <p:nvPr/>
        </p:nvGraphicFramePr>
        <p:xfrm>
          <a:off x="323850" y="1412875"/>
          <a:ext cx="8496300" cy="5256213"/>
        </p:xfrm>
        <a:graphic>
          <a:graphicData uri="http://schemas.openxmlformats.org/drawingml/2006/table">
            <a:tbl>
              <a:tblPr firstRow="1" firstCol="1" bandRow="1">
                <a:tableStyleId>{5C22544A-7EE6-4342-B048-85BDC9FD1C3A}</a:tableStyleId>
              </a:tblPr>
              <a:tblGrid>
                <a:gridCol w="1325423">
                  <a:extLst>
                    <a:ext uri="{9D8B030D-6E8A-4147-A177-3AD203B41FA5}">
                      <a16:colId xmlns:a16="http://schemas.microsoft.com/office/drawing/2014/main" val="20000"/>
                    </a:ext>
                  </a:extLst>
                </a:gridCol>
                <a:gridCol w="310965">
                  <a:extLst>
                    <a:ext uri="{9D8B030D-6E8A-4147-A177-3AD203B41FA5}">
                      <a16:colId xmlns:a16="http://schemas.microsoft.com/office/drawing/2014/main" val="20001"/>
                    </a:ext>
                  </a:extLst>
                </a:gridCol>
                <a:gridCol w="1327122">
                  <a:extLst>
                    <a:ext uri="{9D8B030D-6E8A-4147-A177-3AD203B41FA5}">
                      <a16:colId xmlns:a16="http://schemas.microsoft.com/office/drawing/2014/main" val="20002"/>
                    </a:ext>
                  </a:extLst>
                </a:gridCol>
                <a:gridCol w="1323724">
                  <a:extLst>
                    <a:ext uri="{9D8B030D-6E8A-4147-A177-3AD203B41FA5}">
                      <a16:colId xmlns:a16="http://schemas.microsoft.com/office/drawing/2014/main" val="20003"/>
                    </a:ext>
                  </a:extLst>
                </a:gridCol>
                <a:gridCol w="1636387">
                  <a:extLst>
                    <a:ext uri="{9D8B030D-6E8A-4147-A177-3AD203B41FA5}">
                      <a16:colId xmlns:a16="http://schemas.microsoft.com/office/drawing/2014/main" val="20004"/>
                    </a:ext>
                  </a:extLst>
                </a:gridCol>
                <a:gridCol w="1481755">
                  <a:extLst>
                    <a:ext uri="{9D8B030D-6E8A-4147-A177-3AD203B41FA5}">
                      <a16:colId xmlns:a16="http://schemas.microsoft.com/office/drawing/2014/main" val="20005"/>
                    </a:ext>
                  </a:extLst>
                </a:gridCol>
                <a:gridCol w="1090924">
                  <a:extLst>
                    <a:ext uri="{9D8B030D-6E8A-4147-A177-3AD203B41FA5}">
                      <a16:colId xmlns:a16="http://schemas.microsoft.com/office/drawing/2014/main" val="20006"/>
                    </a:ext>
                  </a:extLst>
                </a:gridCol>
              </a:tblGrid>
              <a:tr h="343044">
                <a:tc>
                  <a:txBody>
                    <a:bodyPr/>
                    <a:lstStyle/>
                    <a:p>
                      <a:pPr>
                        <a:spcAft>
                          <a:spcPts val="0"/>
                        </a:spcAft>
                      </a:pPr>
                      <a:r>
                        <a:rPr lang="en-GB" sz="1000">
                          <a:effectLst/>
                        </a:rPr>
                        <a:t>Section (max)</a:t>
                      </a:r>
                      <a:endParaRPr lang="en-GB" sz="1000">
                        <a:effectLst/>
                        <a:latin typeface="Arial"/>
                        <a:ea typeface="Times New Roman"/>
                        <a:cs typeface="Times New Roman"/>
                      </a:endParaRPr>
                    </a:p>
                  </a:txBody>
                  <a:tcPr marL="57206" marR="57206" marT="0" marB="0"/>
                </a:tc>
                <a:tc>
                  <a:txBody>
                    <a:bodyPr/>
                    <a:lstStyle/>
                    <a:p>
                      <a:pPr>
                        <a:spcAft>
                          <a:spcPts val="0"/>
                        </a:spcAft>
                      </a:pPr>
                      <a:r>
                        <a:rPr lang="en-GB" sz="800">
                          <a:effectLst/>
                        </a:rPr>
                        <a:t>Marks</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Distinction     (&gt;18)</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Merit           (15-17)</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Pass                    (13-14)</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Marginal Fail   (11-12)</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Fail           (&lt;10)</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0"/>
                  </a:ext>
                </a:extLst>
              </a:tr>
              <a:tr h="1199389">
                <a:tc>
                  <a:txBody>
                    <a:bodyPr/>
                    <a:lstStyle/>
                    <a:p>
                      <a:pPr>
                        <a:spcAft>
                          <a:spcPts val="0"/>
                        </a:spcAft>
                      </a:pPr>
                      <a:r>
                        <a:rPr lang="en-GB" sz="1000">
                          <a:effectLst/>
                        </a:rPr>
                        <a:t>Technical  and Collaboration (25)</a:t>
                      </a:r>
                    </a:p>
                    <a:p>
                      <a:pPr>
                        <a:spcAft>
                          <a:spcPts val="0"/>
                        </a:spcAft>
                      </a:pPr>
                      <a:r>
                        <a:rPr lang="en-GB" sz="800">
                          <a:effectLst/>
                        </a:rPr>
                        <a:t>(robust, elegant, sharable, supports orientation and comment)</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appropriate selection of leading edge technologies and tools easy to distribute, loads and runs quickly and smoothly; clear viewing instructions; </a:t>
                      </a:r>
                      <a:endParaRPr lang="en-GB" sz="1000">
                        <a:effectLst/>
                      </a:endParaRPr>
                    </a:p>
                    <a:p>
                      <a:pPr>
                        <a:spcAft>
                          <a:spcPts val="0"/>
                        </a:spcAft>
                      </a:pPr>
                      <a:r>
                        <a:rPr lang="en-GB" sz="700">
                          <a:effectLst/>
                        </a:rPr>
                        <a:t>elegant solution using advanced scripting and structures, encourages comment and iteration</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suitable technologies and tools ; distribution and viewing is somewhat constrained, but collaboration is clearly sought and supported.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Technologies and tools could have been used more appropriately; distribution and loading pose limited obstacles; somewhat slow to load and run; viewing and commenting is not easy.  Some elements are not named</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technologies and tools selected for convenience of creator; distribution and loading poses obstacles; slow to load and run; viewing is confusing; uses unusual, proprietory formats and tools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Technology and tools lack power, or add complication; distribution and viewing requires repeated explanations and support from creator.  Missing , or contradictory elements</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1"/>
                  </a:ext>
                </a:extLst>
              </a:tr>
              <a:tr h="1079451">
                <a:tc>
                  <a:txBody>
                    <a:bodyPr/>
                    <a:lstStyle/>
                    <a:p>
                      <a:pPr>
                        <a:spcAft>
                          <a:spcPts val="0"/>
                        </a:spcAft>
                      </a:pPr>
                      <a:r>
                        <a:rPr lang="en-GB" sz="1000">
                          <a:effectLst/>
                        </a:rPr>
                        <a:t>As Specification (25)</a:t>
                      </a:r>
                    </a:p>
                    <a:p>
                      <a:pPr>
                        <a:spcAft>
                          <a:spcPts val="0"/>
                        </a:spcAft>
                      </a:pPr>
                      <a:r>
                        <a:rPr lang="en-GB" sz="1000">
                          <a:effectLst/>
                        </a:rPr>
                        <a:t>(complete, unambiguous, implementable)</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intended behaviour of the user interface defined completely and in detail, accommodates for errorful/invalid input, includes novel features Fully enables business objectives</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In some respects, a reasonable person might misinterpret details of the desired behaviour and non-core elements at times, up to date, business objectives could do with a little more, errorful / invalid interation is handled, but less well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the design responds to the brief,  some information is obviously absent.  Absence of detail increases.  core steps and screen elements are nearly always present , errorful interaction /invalid input is increasingly difficult to handle</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The design is ‘off message’ in some respects, increasingly omits key steps and on-screen elements that even a generous reader would miss, errorful interaction /invalid input is increasingly difficult to handle</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The design is not a relevant response to the brief. Unfinished in significant respects.</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2"/>
                  </a:ext>
                </a:extLst>
              </a:tr>
              <a:tr h="1143478">
                <a:tc>
                  <a:txBody>
                    <a:bodyPr/>
                    <a:lstStyle/>
                    <a:p>
                      <a:pPr>
                        <a:spcAft>
                          <a:spcPts val="0"/>
                        </a:spcAft>
                      </a:pPr>
                      <a:r>
                        <a:rPr lang="en-GB" sz="1000">
                          <a:effectLst/>
                        </a:rPr>
                        <a:t>Quality of Experience (25)</a:t>
                      </a:r>
                    </a:p>
                    <a:p>
                      <a:pPr>
                        <a:spcAft>
                          <a:spcPts val="0"/>
                        </a:spcAft>
                      </a:pPr>
                      <a:r>
                        <a:rPr lang="en-GB" sz="1000">
                          <a:effectLst/>
                        </a:rPr>
                        <a:t>(e.g. usable, credible, engaging, persuasive)</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take the design forward a long way, achieves high impact (‘wow’ factor), achieves very positive qualities of experience throughout, content makes very positive contribution.  No user problems likely</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advances the design, achieves a positive initial impression, and experiences during interaction are mostly positive, especially the memorable moments, any user ‘issues’ are likely to be small.  Content is meaningful.</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creates an unremarkable initial impression, and experiences during interaction are fairly modest, if not mixed.  Not particularly memorable, user ‘issues’ are potentially problematic and important.  Content is useful</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the initial and lasting impressions are on balance mixed, if not somewhat negative.  Clunky.  Difficult to use at times, content makes little contribution to experience</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creates a poor experience (confusion, disorientation, frustration, inefficiency etc) . Flawed  </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3"/>
                  </a:ext>
                </a:extLst>
              </a:tr>
              <a:tr h="1319329">
                <a:tc>
                  <a:txBody>
                    <a:bodyPr/>
                    <a:lstStyle/>
                    <a:p>
                      <a:pPr>
                        <a:spcAft>
                          <a:spcPts val="0"/>
                        </a:spcAft>
                      </a:pPr>
                      <a:r>
                        <a:rPr lang="en-GB" sz="1000">
                          <a:effectLst/>
                        </a:rPr>
                        <a:t>For Getting Feedback (25)</a:t>
                      </a:r>
                    </a:p>
                    <a:p>
                      <a:pPr>
                        <a:spcAft>
                          <a:spcPts val="0"/>
                        </a:spcAft>
                      </a:pPr>
                      <a:r>
                        <a:rPr lang="en-GB" sz="1000">
                          <a:effectLst/>
                        </a:rPr>
                        <a:t>(immersive, distraction-free, bias-free, bug free)</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p>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Participants will be immersed in the task and engage with meaningful data and goals, the required interactive features are in hi-fidelity, easy for session moderators to use, free from distractions, bugs and biases</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Some participants may be  somewhat surprised by unexpected omissions and contrivances, such as clunky artificial delays, hints about the correct actions, Visual appearance may distort on-page search, and user response in limited respects.</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Some necessary features are not created with sufficient realism; Some data values and content missing, unrealistic or repeated, and participants may be jolted back into reality on occasions by distractions and disruption to interaction, such as latin placeholder content, pop ups, and features apparently work, but do not</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An increasing number of necessary features are not created with sufficient realism; Data values mostly missing, unrealistic or repeated. Feedback session likely to stop and restart.  Content is obviously contrived at times.  Use of the prototype may be halted when the prototype ‘breaks’</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users need to generate data values, and hypothesise and elaborate the design intent before able to give feedback; feedback session interrupted to manage prototype</a:t>
                      </a:r>
                      <a:endParaRPr lang="en-GB" sz="1000">
                        <a:effectLst/>
                        <a:latin typeface="Arial"/>
                        <a:ea typeface="Times New Roman"/>
                        <a:cs typeface="Times New Roman"/>
                      </a:endParaRPr>
                    </a:p>
                  </a:txBody>
                  <a:tcPr marL="57206" marR="57206" marT="0" marB="0"/>
                </a:tc>
                <a:extLst>
                  <a:ext uri="{0D108BD9-81ED-4DB2-BD59-A6C34878D82A}">
                    <a16:rowId xmlns:a16="http://schemas.microsoft.com/office/drawing/2014/main" val="10004"/>
                  </a:ext>
                </a:extLst>
              </a:tr>
              <a:tr h="171522">
                <a:tc>
                  <a:txBody>
                    <a:bodyPr/>
                    <a:lstStyle/>
                    <a:p>
                      <a:pPr algn="r">
                        <a:spcAft>
                          <a:spcPts val="0"/>
                        </a:spcAft>
                      </a:pPr>
                      <a:r>
                        <a:rPr lang="en-GB" sz="1000">
                          <a:effectLst/>
                        </a:rPr>
                        <a:t>Total</a:t>
                      </a:r>
                      <a:endParaRPr lang="en-GB" sz="1000">
                        <a:effectLst/>
                        <a:latin typeface="Arial"/>
                        <a:ea typeface="Times New Roman"/>
                        <a:cs typeface="Times New Roman"/>
                      </a:endParaRPr>
                    </a:p>
                  </a:txBody>
                  <a:tcPr marL="57206" marR="57206" marT="0" marB="0"/>
                </a:tc>
                <a:tc>
                  <a:txBody>
                    <a:bodyPr/>
                    <a:lstStyle/>
                    <a:p>
                      <a:pPr>
                        <a:spcAft>
                          <a:spcPts val="0"/>
                        </a:spcAft>
                      </a:pPr>
                      <a:r>
                        <a:rPr lang="en-GB" sz="10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a:effectLst/>
                        </a:rPr>
                        <a:t> </a:t>
                      </a:r>
                      <a:endParaRPr lang="en-GB" sz="1000">
                        <a:effectLst/>
                        <a:latin typeface="Arial"/>
                        <a:ea typeface="Times New Roman"/>
                        <a:cs typeface="Times New Roman"/>
                      </a:endParaRPr>
                    </a:p>
                  </a:txBody>
                  <a:tcPr marL="57206" marR="57206" marT="0" marB="0"/>
                </a:tc>
                <a:tc>
                  <a:txBody>
                    <a:bodyPr/>
                    <a:lstStyle/>
                    <a:p>
                      <a:pPr>
                        <a:spcAft>
                          <a:spcPts val="0"/>
                        </a:spcAft>
                      </a:pPr>
                      <a:r>
                        <a:rPr lang="en-GB" sz="700" dirty="0">
                          <a:effectLst/>
                        </a:rPr>
                        <a:t> </a:t>
                      </a:r>
                      <a:endParaRPr lang="en-GB" sz="1000" dirty="0">
                        <a:effectLst/>
                        <a:latin typeface="Arial"/>
                        <a:ea typeface="Times New Roman"/>
                        <a:cs typeface="Times New Roman"/>
                      </a:endParaRPr>
                    </a:p>
                  </a:txBody>
                  <a:tcPr marL="57206" marR="57206" marT="0" marB="0"/>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r>
              <a:rPr lang="en-GB" altLang="en-US" smtClean="0"/>
              <a:t>Design and Prototyping in Context</a:t>
            </a:r>
          </a:p>
        </p:txBody>
      </p:sp>
      <p:sp>
        <p:nvSpPr>
          <p:cNvPr id="36867" name="Content Placeholder 2"/>
          <p:cNvSpPr>
            <a:spLocks noGrp="1"/>
          </p:cNvSpPr>
          <p:nvPr>
            <p:ph idx="1"/>
          </p:nvPr>
        </p:nvSpPr>
        <p:spPr/>
        <p:txBody>
          <a:bodyPr/>
          <a:lstStyle/>
          <a:p>
            <a:r>
              <a:rPr lang="en-GB" altLang="en-US" smtClean="0"/>
              <a:t>Storyboards – good design product for showing the anticipated context of use alongside the actual interaction</a:t>
            </a:r>
          </a:p>
          <a:p>
            <a:pPr lvl="1"/>
            <a:r>
              <a:rPr lang="en-GB" altLang="en-US" smtClean="0"/>
              <a:t>‘Example_storyboard_ND.pdf’</a:t>
            </a:r>
          </a:p>
          <a:p>
            <a:pPr lvl="1"/>
            <a:endParaRPr lang="en-GB" altLang="en-US" smtClean="0"/>
          </a:p>
          <a:p>
            <a:r>
              <a:rPr lang="en-GB" altLang="en-US" smtClean="0"/>
              <a:t>Video – for the same reason, good for getting feedback from focus groups, but user connot interation with it</a:t>
            </a:r>
          </a:p>
          <a:p>
            <a:pPr lvl="1"/>
            <a:r>
              <a:rPr lang="en-GB" altLang="en-US" smtClean="0"/>
              <a:t>‘Navigating on the London Underground’ (course website)</a:t>
            </a:r>
          </a:p>
          <a:p>
            <a:endParaRPr lang="en-GB" altLang="en-US" smtClean="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r>
              <a:rPr lang="en-GB" altLang="en-US" smtClean="0"/>
              <a:t>Design and Prototyping in Context</a:t>
            </a:r>
          </a:p>
        </p:txBody>
      </p:sp>
      <p:sp>
        <p:nvSpPr>
          <p:cNvPr id="37891" name="Content Placeholder 2"/>
          <p:cNvSpPr>
            <a:spLocks noGrp="1"/>
          </p:cNvSpPr>
          <p:nvPr>
            <p:ph idx="1"/>
          </p:nvPr>
        </p:nvSpPr>
        <p:spPr/>
        <p:txBody>
          <a:bodyPr/>
          <a:lstStyle/>
          <a:p>
            <a:r>
              <a:rPr lang="en-GB" altLang="en-US" smtClean="0"/>
              <a:t>Field trials</a:t>
            </a:r>
          </a:p>
          <a:p>
            <a:pPr lvl="1"/>
            <a:r>
              <a:rPr lang="en-GB" altLang="en-US" smtClean="0"/>
              <a:t>Get feedback by taking the prototype into the real world.  It is difficult to simulate real context in the lab.</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468313" y="115888"/>
            <a:ext cx="8229600" cy="1143000"/>
          </a:xfrm>
        </p:spPr>
        <p:txBody>
          <a:bodyPr/>
          <a:lstStyle/>
          <a:p>
            <a:pPr eaLnBrk="1" hangingPunct="1"/>
            <a:r>
              <a:rPr lang="en-GB" altLang="en-US" smtClean="0"/>
              <a:t>Ux Prototyping Mistakes</a:t>
            </a:r>
          </a:p>
        </p:txBody>
      </p:sp>
      <p:sp>
        <p:nvSpPr>
          <p:cNvPr id="3" name="Content Placeholder 2"/>
          <p:cNvSpPr>
            <a:spLocks noGrp="1"/>
          </p:cNvSpPr>
          <p:nvPr>
            <p:ph idx="1"/>
          </p:nvPr>
        </p:nvSpPr>
        <p:spPr>
          <a:xfrm>
            <a:off x="179388" y="1052513"/>
            <a:ext cx="8856662" cy="5689600"/>
          </a:xfrm>
        </p:spPr>
        <p:txBody>
          <a:bodyPr rtlCol="0">
            <a:normAutofit fontScale="92500" lnSpcReduction="10000"/>
          </a:bodyPr>
          <a:lstStyle/>
          <a:p>
            <a:pPr eaLnBrk="1" fontAlgn="auto" hangingPunct="1">
              <a:spcAft>
                <a:spcPts val="0"/>
              </a:spcAft>
              <a:defRPr/>
            </a:pPr>
            <a:r>
              <a:rPr lang="en-GB" b="1" dirty="0" smtClean="0"/>
              <a:t>Beware Functional prototypes</a:t>
            </a:r>
            <a:endParaRPr lang="en-GB" dirty="0" smtClean="0"/>
          </a:p>
          <a:p>
            <a:pPr lvl="1" eaLnBrk="1" fontAlgn="auto" hangingPunct="1">
              <a:spcAft>
                <a:spcPts val="0"/>
              </a:spcAft>
              <a:defRPr/>
            </a:pPr>
            <a:r>
              <a:rPr lang="en-GB" dirty="0" smtClean="0"/>
              <a:t>Software engineering prototypes </a:t>
            </a:r>
          </a:p>
          <a:p>
            <a:pPr lvl="2" eaLnBrk="1" fontAlgn="auto" hangingPunct="1">
              <a:spcAft>
                <a:spcPts val="0"/>
              </a:spcAft>
              <a:defRPr/>
            </a:pPr>
            <a:r>
              <a:rPr lang="en-GB" dirty="0" smtClean="0"/>
              <a:t>demonstrate the technical feasibility of an application, and constitute a step towards delivery of the final product</a:t>
            </a:r>
          </a:p>
          <a:p>
            <a:pPr lvl="1" eaLnBrk="1" fontAlgn="auto" hangingPunct="1">
              <a:spcAft>
                <a:spcPts val="0"/>
              </a:spcAft>
              <a:defRPr/>
            </a:pPr>
            <a:r>
              <a:rPr lang="en-GB" dirty="0" smtClean="0"/>
              <a:t>Functional prototypes can be ambiguous, and inconsistent with style, and so may NOT be a specification (a statement of intent)</a:t>
            </a:r>
          </a:p>
          <a:p>
            <a:pPr lvl="2" eaLnBrk="1" fontAlgn="auto" hangingPunct="1">
              <a:spcAft>
                <a:spcPts val="0"/>
              </a:spcAft>
              <a:defRPr/>
            </a:pPr>
            <a:r>
              <a:rPr lang="en-GB" dirty="0" smtClean="0"/>
              <a:t>Some aspects of interaction are present, but ‘not yet designed’.  What is the design, and what is not the design?</a:t>
            </a:r>
          </a:p>
          <a:p>
            <a:pPr lvl="2" eaLnBrk="1" fontAlgn="auto" hangingPunct="1">
              <a:spcAft>
                <a:spcPts val="0"/>
              </a:spcAft>
              <a:buFont typeface="Arial" charset="0"/>
              <a:buChar char="•"/>
              <a:defRPr/>
            </a:pPr>
            <a:r>
              <a:rPr lang="en-GB" dirty="0" smtClean="0"/>
              <a:t>May not be suitable for </a:t>
            </a:r>
            <a:r>
              <a:rPr lang="en-GB" dirty="0" err="1" smtClean="0"/>
              <a:t>Ux</a:t>
            </a:r>
            <a:r>
              <a:rPr lang="en-GB" dirty="0" smtClean="0"/>
              <a:t> design, as the simulation of the designed/target system is inaccurate, through omission and addition</a:t>
            </a:r>
          </a:p>
          <a:p>
            <a:pPr lvl="1" eaLnBrk="1" fontAlgn="auto" hangingPunct="1">
              <a:spcAft>
                <a:spcPts val="0"/>
              </a:spcAft>
              <a:defRPr/>
            </a:pPr>
            <a:r>
              <a:rPr lang="en-GB" dirty="0" err="1"/>
              <a:t>Ux</a:t>
            </a:r>
            <a:r>
              <a:rPr lang="en-GB" dirty="0"/>
              <a:t> may need functional prototypes, when valid feedback can only be obtained </a:t>
            </a:r>
            <a:r>
              <a:rPr lang="en-GB" dirty="0" smtClean="0"/>
              <a:t>with live data feeds </a:t>
            </a:r>
            <a:r>
              <a:rPr lang="en-GB" dirty="0"/>
              <a:t>in actual context of </a:t>
            </a:r>
            <a:r>
              <a:rPr lang="en-GB" dirty="0" smtClean="0"/>
              <a:t>use, or with very high levels of </a:t>
            </a:r>
            <a:r>
              <a:rPr lang="en-GB" smtClean="0"/>
              <a:t>explorability;</a:t>
            </a:r>
            <a:endParaRPr lang="en-GB" dirty="0" smtClean="0"/>
          </a:p>
          <a:p>
            <a:pPr lvl="1" eaLnBrk="1" fontAlgn="auto" hangingPunct="1">
              <a:spcAft>
                <a:spcPts val="0"/>
              </a:spcAft>
              <a:defRPr/>
            </a:pPr>
            <a:endParaRPr lang="en-GB" dirty="0" smtClean="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lstStyle/>
          <a:p>
            <a:pPr eaLnBrk="1" hangingPunct="1"/>
            <a:r>
              <a:rPr lang="en-GB" altLang="en-US" smtClean="0"/>
              <a:t>Ux Prototyping Mistakes</a:t>
            </a:r>
          </a:p>
        </p:txBody>
      </p:sp>
      <p:sp>
        <p:nvSpPr>
          <p:cNvPr id="3" name="Content Placeholder 2"/>
          <p:cNvSpPr>
            <a:spLocks noGrp="1"/>
          </p:cNvSpPr>
          <p:nvPr>
            <p:ph idx="1"/>
          </p:nvPr>
        </p:nvSpPr>
        <p:spPr/>
        <p:txBody>
          <a:bodyPr rtlCol="0">
            <a:normAutofit/>
          </a:bodyPr>
          <a:lstStyle/>
          <a:p>
            <a:pPr marL="342900" lvl="1" indent="-342900" eaLnBrk="1" fontAlgn="auto" hangingPunct="1">
              <a:spcAft>
                <a:spcPts val="0"/>
              </a:spcAft>
              <a:buFont typeface="Arial" panose="020B0604020202020204" pitchFamily="34" charset="0"/>
              <a:buChar char="•"/>
              <a:defRPr/>
            </a:pPr>
            <a:r>
              <a:rPr lang="en-GB" b="1" dirty="0" smtClean="0"/>
              <a:t>Draft Content Hosted Online</a:t>
            </a:r>
          </a:p>
          <a:p>
            <a:pPr marL="742950" lvl="2" indent="-342900" eaLnBrk="1" fontAlgn="auto" hangingPunct="1">
              <a:spcAft>
                <a:spcPts val="0"/>
              </a:spcAft>
              <a:defRPr/>
            </a:pPr>
            <a:r>
              <a:rPr lang="en-GB" dirty="0" err="1" smtClean="0"/>
              <a:t>Ux</a:t>
            </a:r>
            <a:r>
              <a:rPr lang="en-GB" dirty="0" smtClean="0"/>
              <a:t> may need target content in prototypes for participants to fully immerse into the simulation and so give valid feedback</a:t>
            </a:r>
          </a:p>
          <a:p>
            <a:pPr marL="742950" lvl="2" indent="-342900" eaLnBrk="1" fontAlgn="auto" hangingPunct="1">
              <a:spcAft>
                <a:spcPts val="0"/>
              </a:spcAft>
              <a:defRPr/>
            </a:pPr>
            <a:r>
              <a:rPr lang="en-GB" dirty="0" smtClean="0"/>
              <a:t>Draft content is </a:t>
            </a:r>
          </a:p>
          <a:p>
            <a:pPr lvl="2" eaLnBrk="1" fontAlgn="auto" hangingPunct="1">
              <a:spcAft>
                <a:spcPts val="0"/>
              </a:spcAft>
              <a:defRPr/>
            </a:pPr>
            <a:r>
              <a:rPr lang="en-GB" sz="2000" dirty="0" smtClean="0"/>
              <a:t>concerned with the meaning of the content, its scope and factual basis, and constitutes a step towards the final content</a:t>
            </a:r>
          </a:p>
          <a:p>
            <a:pPr lvl="2" eaLnBrk="1" fontAlgn="auto" hangingPunct="1">
              <a:spcAft>
                <a:spcPts val="0"/>
              </a:spcAft>
              <a:defRPr/>
            </a:pPr>
            <a:r>
              <a:rPr lang="en-GB" sz="2000" dirty="0" smtClean="0"/>
              <a:t>the target organisation, and presentation, is probably misrepresented</a:t>
            </a:r>
          </a:p>
          <a:p>
            <a:pPr lvl="1" eaLnBrk="1" fontAlgn="auto" hangingPunct="1">
              <a:spcAft>
                <a:spcPts val="0"/>
              </a:spcAft>
              <a:defRPr/>
            </a:pPr>
            <a:r>
              <a:rPr lang="en-GB" dirty="0" smtClean="0"/>
              <a:t>Draft content can be ambiguous, and inconsistent with style, </a:t>
            </a:r>
          </a:p>
          <a:p>
            <a:pPr eaLnBrk="1" fontAlgn="auto" hangingPunct="1">
              <a:spcAft>
                <a:spcPts val="0"/>
              </a:spcAft>
              <a:defRPr/>
            </a:pPr>
            <a:endParaRPr lang="en-GB"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pPr eaLnBrk="1" hangingPunct="1"/>
            <a:endParaRPr lang="en-GB" altLang="en-US" smtClean="0"/>
          </a:p>
        </p:txBody>
      </p:sp>
      <p:sp>
        <p:nvSpPr>
          <p:cNvPr id="40963" name="Content Placeholder 2"/>
          <p:cNvSpPr>
            <a:spLocks noGrp="1"/>
          </p:cNvSpPr>
          <p:nvPr>
            <p:ph idx="1"/>
          </p:nvPr>
        </p:nvSpPr>
        <p:spPr/>
        <p:txBody>
          <a:bodyPr/>
          <a:lstStyle/>
          <a:p>
            <a:pPr eaLnBrk="1" hangingPunct="1"/>
            <a:r>
              <a:rPr lang="en-GB" altLang="en-US" smtClean="0"/>
              <a:t>References</a:t>
            </a:r>
          </a:p>
          <a:p>
            <a:pPr eaLnBrk="1" hangingPunct="1"/>
            <a:r>
              <a:rPr lang="en-GB" altLang="en-US" smtClean="0">
                <a:hlinkClick r:id="rId2"/>
              </a:rPr>
              <a:t>www.servicedesign.org</a:t>
            </a:r>
            <a:endParaRPr lang="en-GB" altLang="en-US" smtClean="0"/>
          </a:p>
          <a:p>
            <a:pPr lvl="1" eaLnBrk="1" hangingPunct="1"/>
            <a:r>
              <a:rPr lang="en-GB" altLang="en-US" smtClean="0"/>
              <a:t>Activities – prototyping</a:t>
            </a:r>
          </a:p>
          <a:p>
            <a:pPr eaLnBrk="1" hangingPunct="1"/>
            <a:r>
              <a:rPr lang="en-GB" altLang="en-US" sz="1800" smtClean="0"/>
              <a:t>Steve Benford, Adrian Hazzard, Alan Chamberlain, Kevin Glover, Chris Greenhalgh, Liming Xu, Michaela Hoare, and Dimitrios Darzentas. 2016. Accountable Artefacts: The Case of the Carolan Guitar. In </a:t>
            </a:r>
            <a:r>
              <a:rPr lang="en-GB" altLang="en-US" sz="1800" i="1" smtClean="0"/>
              <a:t>Proceedings of the 2016 CHI Conference on Human Factors in Computing Systems</a:t>
            </a:r>
            <a:r>
              <a:rPr lang="en-GB" altLang="en-US" sz="1800" smtClean="0"/>
              <a:t> (CHI '16). ACM, New York, NY, USA, 1163-1175. DOI: https://doi.org/10.1145/2858036.2858306</a:t>
            </a:r>
            <a:br>
              <a:rPr lang="en-GB" altLang="en-US" sz="1800" smtClean="0"/>
            </a:br>
            <a:endParaRPr lang="en-GB" altLang="en-US" sz="1800" smtClean="0"/>
          </a:p>
          <a:p>
            <a:pPr eaLnBrk="1" hangingPunct="1"/>
            <a:endParaRPr lang="en-GB" altLang="en-US"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p:txBody>
          <a:bodyPr/>
          <a:lstStyle/>
          <a:p>
            <a:pPr eaLnBrk="1" hangingPunct="1"/>
            <a:r>
              <a:rPr lang="en-GB" altLang="en-US" smtClean="0"/>
              <a:t>Design vs Prototyping</a:t>
            </a:r>
          </a:p>
        </p:txBody>
      </p:sp>
      <p:sp>
        <p:nvSpPr>
          <p:cNvPr id="3" name="Content Placeholder 2"/>
          <p:cNvSpPr>
            <a:spLocks noGrp="1"/>
          </p:cNvSpPr>
          <p:nvPr>
            <p:ph idx="1"/>
          </p:nvPr>
        </p:nvSpPr>
        <p:spPr>
          <a:xfrm>
            <a:off x="457200" y="1341438"/>
            <a:ext cx="8229600" cy="5256212"/>
          </a:xfrm>
        </p:spPr>
        <p:txBody>
          <a:bodyPr rtlCol="0">
            <a:normAutofit fontScale="92500" lnSpcReduction="20000"/>
          </a:bodyPr>
          <a:lstStyle/>
          <a:p>
            <a:pPr eaLnBrk="1" fontAlgn="auto" hangingPunct="1">
              <a:spcAft>
                <a:spcPts val="0"/>
              </a:spcAft>
              <a:defRPr/>
            </a:pPr>
            <a:r>
              <a:rPr lang="en-GB" dirty="0" smtClean="0"/>
              <a:t>Design and prototyping are closely integrated</a:t>
            </a:r>
          </a:p>
          <a:p>
            <a:pPr eaLnBrk="1" fontAlgn="auto" hangingPunct="1">
              <a:spcAft>
                <a:spcPts val="0"/>
              </a:spcAft>
              <a:defRPr/>
            </a:pPr>
            <a:r>
              <a:rPr lang="en-GB" dirty="0" smtClean="0"/>
              <a:t>a distinction in useful</a:t>
            </a:r>
          </a:p>
          <a:p>
            <a:pPr lvl="1" eaLnBrk="1" fontAlgn="auto" hangingPunct="1">
              <a:spcAft>
                <a:spcPts val="0"/>
              </a:spcAft>
              <a:defRPr/>
            </a:pPr>
            <a:r>
              <a:rPr lang="en-GB" dirty="0" smtClean="0"/>
              <a:t>Analysis = an </a:t>
            </a:r>
            <a:r>
              <a:rPr lang="en-GB" i="1" dirty="0" smtClean="0"/>
              <a:t>insightful</a:t>
            </a:r>
            <a:r>
              <a:rPr lang="en-GB" dirty="0" smtClean="0"/>
              <a:t> </a:t>
            </a:r>
            <a:r>
              <a:rPr lang="en-GB" b="1" dirty="0" smtClean="0"/>
              <a:t>description</a:t>
            </a:r>
            <a:r>
              <a:rPr lang="en-GB" dirty="0" smtClean="0"/>
              <a:t> of concerns </a:t>
            </a:r>
          </a:p>
          <a:p>
            <a:pPr lvl="1" eaLnBrk="1" fontAlgn="auto" hangingPunct="1">
              <a:spcAft>
                <a:spcPts val="0"/>
              </a:spcAft>
              <a:defRPr/>
            </a:pPr>
            <a:r>
              <a:rPr lang="en-GB" dirty="0" smtClean="0"/>
              <a:t>Design = a </a:t>
            </a:r>
            <a:r>
              <a:rPr lang="en-GB" b="1" dirty="0" smtClean="0"/>
              <a:t>specification</a:t>
            </a:r>
            <a:r>
              <a:rPr lang="en-GB" dirty="0" smtClean="0"/>
              <a:t> of computer behaviour that </a:t>
            </a:r>
            <a:r>
              <a:rPr lang="en-GB" i="1" dirty="0" smtClean="0"/>
              <a:t>supports thinking</a:t>
            </a:r>
            <a:r>
              <a:rPr lang="en-GB" dirty="0" smtClean="0"/>
              <a:t> by designers and implementation by programmers</a:t>
            </a:r>
          </a:p>
          <a:p>
            <a:pPr lvl="2" eaLnBrk="1" fontAlgn="auto" hangingPunct="1">
              <a:spcAft>
                <a:spcPts val="0"/>
              </a:spcAft>
              <a:defRPr/>
            </a:pPr>
            <a:r>
              <a:rPr lang="en-GB" dirty="0" smtClean="0"/>
              <a:t>E.g. </a:t>
            </a:r>
            <a:r>
              <a:rPr lang="en-GB" dirty="0" err="1" smtClean="0"/>
              <a:t>Axure</a:t>
            </a:r>
            <a:r>
              <a:rPr lang="en-GB" dirty="0" smtClean="0"/>
              <a:t> wireframe</a:t>
            </a:r>
          </a:p>
          <a:p>
            <a:pPr lvl="2" eaLnBrk="1" fontAlgn="auto" hangingPunct="1">
              <a:spcAft>
                <a:spcPts val="0"/>
              </a:spcAft>
              <a:defRPr/>
            </a:pPr>
            <a:r>
              <a:rPr lang="en-GB" dirty="0" smtClean="0"/>
              <a:t>get </a:t>
            </a:r>
            <a:r>
              <a:rPr lang="en-GB" dirty="0"/>
              <a:t>feedback from experienced stakeholders and </a:t>
            </a:r>
            <a:r>
              <a:rPr lang="en-GB" dirty="0" smtClean="0"/>
              <a:t>colleagues by asking questions and receiving opinions</a:t>
            </a:r>
          </a:p>
          <a:p>
            <a:pPr lvl="1" eaLnBrk="1" fontAlgn="auto" hangingPunct="1">
              <a:spcAft>
                <a:spcPts val="0"/>
              </a:spcAft>
              <a:defRPr/>
            </a:pPr>
            <a:r>
              <a:rPr lang="en-GB" dirty="0" smtClean="0"/>
              <a:t>Prototype = a </a:t>
            </a:r>
            <a:r>
              <a:rPr lang="en-GB" b="1" dirty="0" smtClean="0"/>
              <a:t>simulation</a:t>
            </a:r>
            <a:r>
              <a:rPr lang="en-GB" dirty="0" smtClean="0"/>
              <a:t> of computer behaviour, that </a:t>
            </a:r>
            <a:r>
              <a:rPr lang="en-GB" i="1" dirty="0" smtClean="0"/>
              <a:t>supports the performance </a:t>
            </a:r>
            <a:r>
              <a:rPr lang="en-GB" dirty="0" smtClean="0"/>
              <a:t>of (simulated) tasks by (simulated) end-users</a:t>
            </a:r>
          </a:p>
          <a:p>
            <a:pPr lvl="2" eaLnBrk="1" fontAlgn="auto" hangingPunct="1">
              <a:spcAft>
                <a:spcPts val="0"/>
              </a:spcAft>
              <a:buFont typeface="Arial" panose="020B0604020202020204" pitchFamily="34" charset="0"/>
              <a:buChar char="–"/>
              <a:defRPr/>
            </a:pPr>
            <a:r>
              <a:rPr lang="en-GB" dirty="0"/>
              <a:t>E.g. Wireframe exported as html </a:t>
            </a:r>
            <a:r>
              <a:rPr lang="en-GB" dirty="0" smtClean="0"/>
              <a:t>pages</a:t>
            </a:r>
          </a:p>
          <a:p>
            <a:pPr lvl="2" eaLnBrk="1" fontAlgn="auto" hangingPunct="1">
              <a:spcAft>
                <a:spcPts val="0"/>
              </a:spcAft>
              <a:buFont typeface="Arial" panose="020B0604020202020204" pitchFamily="34" charset="0"/>
              <a:buChar char="–"/>
              <a:defRPr/>
            </a:pPr>
            <a:r>
              <a:rPr lang="en-GB" dirty="0" smtClean="0"/>
              <a:t>get </a:t>
            </a:r>
            <a:r>
              <a:rPr lang="en-GB" u="sng" dirty="0" smtClean="0"/>
              <a:t>performance</a:t>
            </a:r>
            <a:r>
              <a:rPr lang="en-GB" dirty="0" smtClean="0"/>
              <a:t> feedback from </a:t>
            </a:r>
            <a:r>
              <a:rPr lang="en-GB" u="sng" dirty="0" smtClean="0"/>
              <a:t>users</a:t>
            </a:r>
            <a:r>
              <a:rPr lang="en-GB" dirty="0" smtClean="0"/>
              <a:t> (whilst </a:t>
            </a:r>
            <a:r>
              <a:rPr lang="en-GB" i="1" dirty="0" smtClean="0"/>
              <a:t>completing tasks</a:t>
            </a:r>
            <a:r>
              <a:rPr lang="en-GB" dirty="0" smtClean="0"/>
              <a:t>)</a:t>
            </a:r>
          </a:p>
          <a:p>
            <a:pPr lvl="2" eaLnBrk="1" fontAlgn="auto" hangingPunct="1">
              <a:spcAft>
                <a:spcPts val="0"/>
              </a:spcAft>
              <a:buFont typeface="Arial" panose="020B0604020202020204" pitchFamily="34" charset="0"/>
              <a:buChar char="–"/>
              <a:defRPr/>
            </a:pPr>
            <a:endParaRPr lang="en-GB" dirty="0" smtClean="0"/>
          </a:p>
          <a:p>
            <a:pPr lvl="1" eaLnBrk="1" fontAlgn="auto" hangingPunct="1">
              <a:spcAft>
                <a:spcPts val="0"/>
              </a:spcAft>
              <a:defRPr/>
            </a:pPr>
            <a:endParaRPr lang="en-GB" dirty="0" smtClean="0"/>
          </a:p>
          <a:p>
            <a:pPr marL="0" indent="0" eaLnBrk="1" fontAlgn="auto" hangingPunct="1">
              <a:spcAft>
                <a:spcPts val="0"/>
              </a:spcAft>
              <a:buFont typeface="Arial" charset="0"/>
              <a:buNone/>
              <a:defRPr/>
            </a:pPr>
            <a:endParaRPr lang="en-GB" dirty="0" smtClean="0"/>
          </a:p>
          <a:p>
            <a:pPr eaLnBrk="1" fontAlgn="auto" hangingPunct="1">
              <a:spcAft>
                <a:spcPts val="0"/>
              </a:spcAft>
              <a:defRPr/>
            </a:pPr>
            <a:endParaRPr lang="en-GB" dirty="0" smtClean="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eaLnBrk="1" fontAlgn="auto" hangingPunct="1">
              <a:spcAft>
                <a:spcPts val="0"/>
              </a:spcAft>
              <a:defRPr/>
            </a:pPr>
            <a:r>
              <a:rPr lang="en-GB" dirty="0" smtClean="0"/>
              <a:t>Department of Energy and Climate Change: </a:t>
            </a:r>
            <a:r>
              <a:rPr lang="en-GB" dirty="0" err="1" smtClean="0"/>
              <a:t>ppt</a:t>
            </a:r>
            <a:r>
              <a:rPr lang="en-GB" dirty="0" smtClean="0"/>
              <a:t> with effects</a:t>
            </a:r>
            <a:endParaRPr lang="en-GB" dirty="0"/>
          </a:p>
        </p:txBody>
      </p:sp>
      <p:sp>
        <p:nvSpPr>
          <p:cNvPr id="41987" name="Content Placeholder 2"/>
          <p:cNvSpPr>
            <a:spLocks noGrp="1"/>
          </p:cNvSpPr>
          <p:nvPr>
            <p:ph idx="1"/>
          </p:nvPr>
        </p:nvSpPr>
        <p:spPr/>
        <p:txBody>
          <a:bodyPr/>
          <a:lstStyle/>
          <a:p>
            <a:pPr eaLnBrk="1" hangingPunct="1"/>
            <a:endParaRPr lang="en-GB" altLang="en-US" smtClean="0"/>
          </a:p>
        </p:txBody>
      </p:sp>
      <p:pic>
        <p:nvPicPr>
          <p:cNvPr id="41988" name="Picture 2" descr="C:\DOCUME~1\KU13955\LOCALS~1\Temp\msohtmlclip1\01\clip_image00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2275" y="1773238"/>
            <a:ext cx="5886450" cy="443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lstStyle/>
          <a:p>
            <a:pPr eaLnBrk="1" hangingPunct="1"/>
            <a:r>
              <a:rPr lang="en-GB" altLang="en-US" smtClean="0"/>
              <a:t>Dept of Energy:</a:t>
            </a:r>
          </a:p>
        </p:txBody>
      </p:sp>
      <p:sp>
        <p:nvSpPr>
          <p:cNvPr id="43011" name="Content Placeholder 2"/>
          <p:cNvSpPr>
            <a:spLocks noGrp="1"/>
          </p:cNvSpPr>
          <p:nvPr>
            <p:ph idx="1"/>
          </p:nvPr>
        </p:nvSpPr>
        <p:spPr/>
        <p:txBody>
          <a:bodyPr/>
          <a:lstStyle/>
          <a:p>
            <a:pPr eaLnBrk="1" hangingPunct="1"/>
            <a:r>
              <a:rPr lang="en-GB" altLang="en-US" smtClean="0"/>
              <a:t>custom animation of selected objects</a:t>
            </a:r>
          </a:p>
          <a:p>
            <a:pPr eaLnBrk="1" hangingPunct="1"/>
            <a:r>
              <a:rPr lang="en-GB" altLang="en-US" smtClean="0"/>
              <a:t>slide transitions on mouse click</a:t>
            </a:r>
          </a:p>
          <a:p>
            <a:pPr eaLnBrk="1" hangingPunct="1"/>
            <a:r>
              <a:rPr lang="en-GB" altLang="en-US" smtClean="0"/>
              <a:t>Alternatives:</a:t>
            </a:r>
          </a:p>
          <a:p>
            <a:pPr lvl="1" eaLnBrk="1" hangingPunct="1"/>
            <a:r>
              <a:rPr lang="en-GB" altLang="en-US" smtClean="0"/>
              <a:t>Add actions to selected objects e.g. Twitter</a:t>
            </a:r>
          </a:p>
          <a:p>
            <a:pPr lvl="1" eaLnBrk="1" hangingPunct="1"/>
            <a:r>
              <a:rPr lang="en-GB" altLang="en-US" smtClean="0"/>
              <a:t>Notes pages for comments, instructions,</a:t>
            </a:r>
          </a:p>
          <a:p>
            <a:pPr lvl="1" eaLnBrk="1" hangingPunct="1"/>
            <a:r>
              <a:rPr lang="en-GB" altLang="en-US" smtClean="0"/>
              <a:t>Record narration – clarity and readability</a:t>
            </a:r>
          </a:p>
          <a:p>
            <a:pPr lvl="1" eaLnBrk="1" hangingPunct="1"/>
            <a:r>
              <a:rPr lang="en-GB" altLang="en-US" smtClean="0"/>
              <a:t>Add control elements (input fields, checkboxes)</a:t>
            </a:r>
          </a:p>
          <a:p>
            <a:pPr lvl="1" eaLnBrk="1" hangingPunct="1"/>
            <a:endParaRPr lang="en-GB" altLang="en-US" smtClean="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lstStyle/>
          <a:p>
            <a:pPr eaLnBrk="1" hangingPunct="1"/>
            <a:r>
              <a:rPr lang="en-GB" altLang="en-US" smtClean="0"/>
              <a:t>Design Goal: Make Information Easier to Find</a:t>
            </a:r>
          </a:p>
        </p:txBody>
      </p:sp>
      <p:sp>
        <p:nvSpPr>
          <p:cNvPr id="3" name="Content Placeholder 2"/>
          <p:cNvSpPr>
            <a:spLocks noGrp="1"/>
          </p:cNvSpPr>
          <p:nvPr>
            <p:ph idx="1"/>
          </p:nvPr>
        </p:nvSpPr>
        <p:spPr>
          <a:xfrm>
            <a:off x="457200" y="1412875"/>
            <a:ext cx="8229600" cy="5256213"/>
          </a:xfrm>
        </p:spPr>
        <p:txBody>
          <a:bodyPr rtlCol="0">
            <a:normAutofit fontScale="55000" lnSpcReduction="20000"/>
          </a:bodyPr>
          <a:lstStyle/>
          <a:p>
            <a:pPr eaLnBrk="1" fontAlgn="auto" hangingPunct="1">
              <a:spcAft>
                <a:spcPts val="0"/>
              </a:spcAft>
              <a:defRPr/>
            </a:pPr>
            <a:r>
              <a:rPr lang="en-GB" b="1" dirty="0" smtClean="0"/>
              <a:t>As Specification</a:t>
            </a:r>
          </a:p>
          <a:p>
            <a:pPr lvl="1" eaLnBrk="1" fontAlgn="auto" hangingPunct="1">
              <a:spcAft>
                <a:spcPts val="0"/>
              </a:spcAft>
              <a:defRPr/>
            </a:pPr>
            <a:r>
              <a:rPr lang="en-GB" dirty="0" smtClean="0"/>
              <a:t>Unambiguous; </a:t>
            </a:r>
            <a:r>
              <a:rPr lang="en-GB" dirty="0" smtClean="0">
                <a:solidFill>
                  <a:srgbClr val="00B050"/>
                </a:solidFill>
              </a:rPr>
              <a:t>menu</a:t>
            </a:r>
            <a:r>
              <a:rPr lang="en-GB" dirty="0" smtClean="0">
                <a:solidFill>
                  <a:srgbClr val="C00000"/>
                </a:solidFill>
              </a:rPr>
              <a:t> highlighting</a:t>
            </a:r>
          </a:p>
          <a:p>
            <a:pPr lvl="1" eaLnBrk="1" fontAlgn="auto" hangingPunct="1">
              <a:spcAft>
                <a:spcPts val="0"/>
              </a:spcAft>
              <a:defRPr/>
            </a:pPr>
            <a:r>
              <a:rPr lang="en-GB" dirty="0" smtClean="0"/>
              <a:t>As complete as claimed (supports the tasks); </a:t>
            </a:r>
            <a:r>
              <a:rPr lang="en-GB" dirty="0" smtClean="0">
                <a:solidFill>
                  <a:srgbClr val="00B050"/>
                </a:solidFill>
              </a:rPr>
              <a:t>yes</a:t>
            </a:r>
            <a:endParaRPr lang="en-GB" dirty="0" smtClean="0"/>
          </a:p>
          <a:p>
            <a:pPr lvl="1" eaLnBrk="1" fontAlgn="auto" hangingPunct="1">
              <a:spcAft>
                <a:spcPts val="0"/>
              </a:spcAft>
              <a:defRPr/>
            </a:pPr>
            <a:r>
              <a:rPr lang="en-GB" dirty="0" smtClean="0"/>
              <a:t>Achieves the aims and major requirements as stated; </a:t>
            </a:r>
            <a:r>
              <a:rPr lang="en-GB" dirty="0" smtClean="0">
                <a:solidFill>
                  <a:srgbClr val="00B050"/>
                </a:solidFill>
              </a:rPr>
              <a:t>yes</a:t>
            </a:r>
            <a:endParaRPr lang="en-GB" dirty="0" smtClean="0"/>
          </a:p>
          <a:p>
            <a:pPr lvl="1" eaLnBrk="1" fontAlgn="auto" hangingPunct="1">
              <a:spcAft>
                <a:spcPts val="0"/>
              </a:spcAft>
              <a:defRPr/>
            </a:pPr>
            <a:r>
              <a:rPr lang="en-GB" dirty="0" smtClean="0"/>
              <a:t>Consistent with </a:t>
            </a:r>
            <a:r>
              <a:rPr lang="en-GB" dirty="0" err="1" smtClean="0"/>
              <a:t>styleguide</a:t>
            </a:r>
            <a:r>
              <a:rPr lang="en-GB" dirty="0" smtClean="0"/>
              <a:t> as stated;   </a:t>
            </a:r>
            <a:r>
              <a:rPr lang="en-GB" dirty="0" smtClean="0">
                <a:solidFill>
                  <a:srgbClr val="C00000"/>
                </a:solidFill>
              </a:rPr>
              <a:t>search box on a tab?  </a:t>
            </a:r>
            <a:r>
              <a:rPr lang="en-GB" dirty="0" smtClean="0"/>
              <a:t>(we do not need feedback about that) </a:t>
            </a:r>
            <a:r>
              <a:rPr lang="en-GB" dirty="0" smtClean="0">
                <a:solidFill>
                  <a:srgbClr val="C00000"/>
                </a:solidFill>
              </a:rPr>
              <a:t>portrait mode may have been more suitable for a web page</a:t>
            </a:r>
          </a:p>
          <a:p>
            <a:pPr lvl="1" eaLnBrk="1" fontAlgn="auto" hangingPunct="1">
              <a:spcAft>
                <a:spcPts val="0"/>
              </a:spcAft>
              <a:defRPr/>
            </a:pPr>
            <a:r>
              <a:rPr lang="en-GB" dirty="0" smtClean="0"/>
              <a:t>Associated rationale pulls through the analysis;</a:t>
            </a:r>
          </a:p>
          <a:p>
            <a:pPr lvl="1" eaLnBrk="1" fontAlgn="auto" hangingPunct="1">
              <a:spcAft>
                <a:spcPts val="0"/>
              </a:spcAft>
              <a:defRPr/>
            </a:pPr>
            <a:r>
              <a:rPr lang="en-GB" dirty="0" smtClean="0"/>
              <a:t>Suggests progress </a:t>
            </a:r>
            <a:r>
              <a:rPr lang="en-GB" dirty="0" smtClean="0">
                <a:solidFill>
                  <a:srgbClr val="00B050"/>
                </a:solidFill>
              </a:rPr>
              <a:t>yes</a:t>
            </a:r>
            <a:endParaRPr lang="en-GB" dirty="0" smtClean="0"/>
          </a:p>
          <a:p>
            <a:pPr lvl="1" eaLnBrk="1" fontAlgn="auto" hangingPunct="1">
              <a:spcAft>
                <a:spcPts val="0"/>
              </a:spcAft>
              <a:defRPr/>
            </a:pPr>
            <a:r>
              <a:rPr lang="en-GB" dirty="0" smtClean="0"/>
              <a:t>Easy to read (as a specification) </a:t>
            </a:r>
            <a:r>
              <a:rPr lang="en-GB" dirty="0" smtClean="0">
                <a:solidFill>
                  <a:srgbClr val="00B050"/>
                </a:solidFill>
              </a:rPr>
              <a:t>reading instructions on slide 1, supports tasks ‘find job’ and ‘find report’ </a:t>
            </a:r>
            <a:r>
              <a:rPr lang="en-GB" dirty="0" smtClean="0">
                <a:solidFill>
                  <a:srgbClr val="C00000"/>
                </a:solidFill>
              </a:rPr>
              <a:t>but this is not stated anywhere, </a:t>
            </a:r>
          </a:p>
          <a:p>
            <a:pPr eaLnBrk="1" fontAlgn="auto" hangingPunct="1">
              <a:spcAft>
                <a:spcPts val="0"/>
              </a:spcAft>
              <a:defRPr/>
            </a:pPr>
            <a:r>
              <a:rPr lang="en-GB" b="1" dirty="0" smtClean="0"/>
              <a:t>As Simulation</a:t>
            </a:r>
          </a:p>
          <a:p>
            <a:pPr lvl="1" eaLnBrk="1" fontAlgn="auto" hangingPunct="1">
              <a:spcAft>
                <a:spcPts val="0"/>
              </a:spcAft>
              <a:defRPr/>
            </a:pPr>
            <a:r>
              <a:rPr lang="en-GB" dirty="0" smtClean="0"/>
              <a:t>Accurate to within stated limits; </a:t>
            </a:r>
            <a:r>
              <a:rPr lang="en-GB" dirty="0" smtClean="0">
                <a:solidFill>
                  <a:srgbClr val="C00000"/>
                </a:solidFill>
              </a:rPr>
              <a:t>a little less content than the existing site</a:t>
            </a:r>
          </a:p>
          <a:p>
            <a:pPr lvl="1" eaLnBrk="1" fontAlgn="auto" hangingPunct="1">
              <a:spcAft>
                <a:spcPts val="0"/>
              </a:spcAft>
              <a:defRPr/>
            </a:pPr>
            <a:r>
              <a:rPr lang="en-GB" dirty="0" smtClean="0"/>
              <a:t>Sufficient for participant to become immersed in simulation </a:t>
            </a:r>
            <a:r>
              <a:rPr lang="en-GB" dirty="0" smtClean="0">
                <a:solidFill>
                  <a:srgbClr val="00B050"/>
                </a:solidFill>
              </a:rPr>
              <a:t>watch cursor and step on</a:t>
            </a:r>
            <a:r>
              <a:rPr lang="en-GB" dirty="0" smtClean="0"/>
              <a:t>, </a:t>
            </a:r>
            <a:r>
              <a:rPr lang="en-GB" dirty="0">
                <a:solidFill>
                  <a:srgbClr val="C00000"/>
                </a:solidFill>
              </a:rPr>
              <a:t>unable to move mouse </a:t>
            </a:r>
            <a:endParaRPr lang="en-GB" dirty="0" smtClean="0">
              <a:solidFill>
                <a:srgbClr val="C00000"/>
              </a:solidFill>
            </a:endParaRPr>
          </a:p>
          <a:p>
            <a:pPr lvl="2" eaLnBrk="1" fontAlgn="auto" hangingPunct="1">
              <a:spcAft>
                <a:spcPts val="0"/>
              </a:spcAft>
              <a:defRPr/>
            </a:pPr>
            <a:r>
              <a:rPr lang="en-GB" dirty="0" smtClean="0"/>
              <a:t>Goal achievement      </a:t>
            </a:r>
            <a:r>
              <a:rPr lang="en-GB" dirty="0" smtClean="0">
                <a:solidFill>
                  <a:srgbClr val="00B050"/>
                </a:solidFill>
              </a:rPr>
              <a:t>yes</a:t>
            </a:r>
            <a:r>
              <a:rPr lang="en-GB" dirty="0" smtClean="0">
                <a:solidFill>
                  <a:srgbClr val="C00000"/>
                </a:solidFill>
              </a:rPr>
              <a:t>, unable to input </a:t>
            </a:r>
            <a:r>
              <a:rPr lang="en-GB" dirty="0">
                <a:solidFill>
                  <a:srgbClr val="C00000"/>
                </a:solidFill>
              </a:rPr>
              <a:t>characters or scroll and select jobs/reports </a:t>
            </a:r>
            <a:endParaRPr lang="en-GB" dirty="0" smtClean="0">
              <a:solidFill>
                <a:srgbClr val="00B050"/>
              </a:solidFill>
            </a:endParaRPr>
          </a:p>
          <a:p>
            <a:pPr lvl="2" eaLnBrk="1" fontAlgn="auto" hangingPunct="1">
              <a:spcAft>
                <a:spcPts val="0"/>
              </a:spcAft>
              <a:defRPr/>
            </a:pPr>
            <a:r>
              <a:rPr lang="en-GB" dirty="0" smtClean="0"/>
              <a:t>Fluidity of behaviour   </a:t>
            </a:r>
            <a:r>
              <a:rPr lang="en-GB" dirty="0" smtClean="0">
                <a:solidFill>
                  <a:srgbClr val="C00000"/>
                </a:solidFill>
              </a:rPr>
              <a:t>step by step – can be jarring</a:t>
            </a:r>
          </a:p>
          <a:p>
            <a:pPr lvl="1" eaLnBrk="1" fontAlgn="auto" hangingPunct="1">
              <a:spcAft>
                <a:spcPts val="0"/>
              </a:spcAft>
              <a:defRPr/>
            </a:pPr>
            <a:r>
              <a:rPr lang="en-GB" dirty="0" smtClean="0"/>
              <a:t>Focuses the participant upon issues </a:t>
            </a:r>
            <a:r>
              <a:rPr lang="en-GB" dirty="0" smtClean="0">
                <a:solidFill>
                  <a:srgbClr val="00B050"/>
                </a:solidFill>
              </a:rPr>
              <a:t>yes</a:t>
            </a:r>
            <a:endParaRPr lang="en-GB" dirty="0" smtClean="0"/>
          </a:p>
          <a:p>
            <a:pPr lvl="1" eaLnBrk="1" fontAlgn="auto" hangingPunct="1">
              <a:spcAft>
                <a:spcPts val="0"/>
              </a:spcAft>
              <a:defRPr/>
            </a:pPr>
            <a:r>
              <a:rPr lang="en-GB" dirty="0" smtClean="0"/>
              <a:t>Easy to manage prototype in session </a:t>
            </a:r>
            <a:r>
              <a:rPr lang="en-GB" dirty="0" smtClean="0">
                <a:solidFill>
                  <a:srgbClr val="00B050"/>
                </a:solidFill>
              </a:rPr>
              <a:t>yes</a:t>
            </a:r>
            <a:endParaRPr lang="en-GB" dirty="0" smtClean="0"/>
          </a:p>
          <a:p>
            <a:pPr eaLnBrk="1" fontAlgn="auto" hangingPunct="1">
              <a:spcAft>
                <a:spcPts val="0"/>
              </a:spcAft>
              <a:defRPr/>
            </a:pPr>
            <a:r>
              <a:rPr lang="en-GB" b="1" dirty="0" smtClean="0"/>
              <a:t>As Basis for Collaboration   </a:t>
            </a:r>
            <a:r>
              <a:rPr lang="en-GB" b="1" dirty="0" smtClean="0">
                <a:solidFill>
                  <a:srgbClr val="00B050"/>
                </a:solidFill>
              </a:rPr>
              <a:t>yes  </a:t>
            </a:r>
          </a:p>
          <a:p>
            <a:pPr lvl="1" eaLnBrk="1" fontAlgn="auto" hangingPunct="1">
              <a:spcAft>
                <a:spcPts val="0"/>
              </a:spcAft>
              <a:defRPr/>
            </a:pPr>
            <a:r>
              <a:rPr lang="en-GB" dirty="0" smtClean="0"/>
              <a:t>Easy to share </a:t>
            </a:r>
          </a:p>
          <a:p>
            <a:pPr lvl="1" eaLnBrk="1" fontAlgn="auto" hangingPunct="1">
              <a:spcAft>
                <a:spcPts val="0"/>
              </a:spcAft>
              <a:defRPr/>
            </a:pPr>
            <a:r>
              <a:rPr lang="en-GB" dirty="0" smtClean="0"/>
              <a:t>Easy to access</a:t>
            </a:r>
          </a:p>
          <a:p>
            <a:pPr lvl="1" eaLnBrk="1" fontAlgn="auto" hangingPunct="1">
              <a:spcAft>
                <a:spcPts val="0"/>
              </a:spcAft>
              <a:defRPr/>
            </a:pPr>
            <a:r>
              <a:rPr lang="en-GB" dirty="0" smtClean="0"/>
              <a:t>Easy to use in the way anticipated</a:t>
            </a:r>
          </a:p>
          <a:p>
            <a:pPr lvl="1" eaLnBrk="1" fontAlgn="auto" hangingPunct="1">
              <a:spcAft>
                <a:spcPts val="0"/>
              </a:spcAft>
              <a:defRPr/>
            </a:pPr>
            <a:r>
              <a:rPr lang="en-GB" dirty="0" smtClean="0"/>
              <a:t>Easy to reference</a:t>
            </a:r>
          </a:p>
          <a:p>
            <a:pPr lvl="3" eaLnBrk="1" fontAlgn="auto" hangingPunct="1">
              <a:spcAft>
                <a:spcPts val="0"/>
              </a:spcAft>
              <a:defRPr/>
            </a:pPr>
            <a:endParaRPr lang="en-GB" dirty="0" smtClean="0"/>
          </a:p>
          <a:p>
            <a:pPr eaLnBrk="1" fontAlgn="auto" hangingPunct="1">
              <a:spcAft>
                <a:spcPts val="0"/>
              </a:spcAft>
              <a:defRPr/>
            </a:pPr>
            <a:endParaRPr lang="en-GB"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lstStyle/>
          <a:p>
            <a:pPr eaLnBrk="1" hangingPunct="1"/>
            <a:r>
              <a:rPr lang="en-GB" altLang="en-US" smtClean="0"/>
              <a:t>When does prototyping finish?</a:t>
            </a:r>
          </a:p>
        </p:txBody>
      </p:sp>
      <p:sp>
        <p:nvSpPr>
          <p:cNvPr id="3" name="Content Placeholder 2"/>
          <p:cNvSpPr>
            <a:spLocks noGrp="1"/>
          </p:cNvSpPr>
          <p:nvPr>
            <p:ph idx="1"/>
          </p:nvPr>
        </p:nvSpPr>
        <p:spPr/>
        <p:txBody>
          <a:bodyPr rtlCol="0">
            <a:normAutofit fontScale="92500"/>
          </a:bodyPr>
          <a:lstStyle/>
          <a:p>
            <a:pPr eaLnBrk="1" fontAlgn="auto" hangingPunct="1">
              <a:spcAft>
                <a:spcPts val="0"/>
              </a:spcAft>
              <a:defRPr/>
            </a:pPr>
            <a:r>
              <a:rPr lang="en-GB" dirty="0" smtClean="0"/>
              <a:t>When you are confident that:</a:t>
            </a:r>
          </a:p>
          <a:p>
            <a:pPr lvl="1" eaLnBrk="1" fontAlgn="auto" hangingPunct="1">
              <a:spcAft>
                <a:spcPts val="0"/>
              </a:spcAft>
              <a:defRPr/>
            </a:pPr>
            <a:r>
              <a:rPr lang="en-GB" dirty="0" smtClean="0"/>
              <a:t>The target system may be implemented as intended;</a:t>
            </a:r>
          </a:p>
          <a:p>
            <a:pPr eaLnBrk="1" fontAlgn="auto" hangingPunct="1">
              <a:spcAft>
                <a:spcPts val="0"/>
              </a:spcAft>
              <a:defRPr/>
            </a:pPr>
            <a:r>
              <a:rPr lang="en-GB" dirty="0" smtClean="0"/>
              <a:t>AND</a:t>
            </a:r>
          </a:p>
          <a:p>
            <a:pPr lvl="1" eaLnBrk="1" fontAlgn="auto" hangingPunct="1">
              <a:spcAft>
                <a:spcPts val="0"/>
              </a:spcAft>
              <a:defRPr/>
            </a:pPr>
            <a:r>
              <a:rPr lang="en-GB" dirty="0" smtClean="0"/>
              <a:t>Feedback sessions with the prototype will show that:</a:t>
            </a:r>
          </a:p>
          <a:p>
            <a:pPr lvl="2" eaLnBrk="1" fontAlgn="auto" hangingPunct="1">
              <a:spcAft>
                <a:spcPts val="0"/>
              </a:spcAft>
              <a:defRPr/>
            </a:pPr>
            <a:r>
              <a:rPr lang="en-GB" dirty="0" smtClean="0"/>
              <a:t>the major usability problems have been identified and eliminated; and so</a:t>
            </a:r>
          </a:p>
          <a:p>
            <a:pPr lvl="2" eaLnBrk="1" fontAlgn="auto" hangingPunct="1">
              <a:spcAft>
                <a:spcPts val="0"/>
              </a:spcAft>
              <a:defRPr/>
            </a:pPr>
            <a:r>
              <a:rPr lang="en-GB" dirty="0" smtClean="0"/>
              <a:t>the usability requirements will be satisfied;</a:t>
            </a:r>
          </a:p>
          <a:p>
            <a:pPr eaLnBrk="1" fontAlgn="auto" hangingPunct="1">
              <a:spcAft>
                <a:spcPts val="0"/>
              </a:spcAft>
              <a:defRPr/>
            </a:pPr>
            <a:r>
              <a:rPr lang="en-GB" dirty="0" smtClean="0"/>
              <a:t>AND</a:t>
            </a:r>
          </a:p>
          <a:p>
            <a:pPr lvl="1" eaLnBrk="1" fontAlgn="auto" hangingPunct="1">
              <a:spcAft>
                <a:spcPts val="0"/>
              </a:spcAft>
              <a:defRPr/>
            </a:pPr>
            <a:r>
              <a:rPr lang="en-GB" dirty="0" smtClean="0"/>
              <a:t>We can agree on the above</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p:txBody>
          <a:bodyPr/>
          <a:lstStyle/>
          <a:p>
            <a:r>
              <a:rPr lang="en-GB" altLang="en-US" smtClean="0"/>
              <a:t>References</a:t>
            </a:r>
          </a:p>
        </p:txBody>
      </p:sp>
      <p:sp>
        <p:nvSpPr>
          <p:cNvPr id="46083" name="Content Placeholder 2"/>
          <p:cNvSpPr>
            <a:spLocks noGrp="1"/>
          </p:cNvSpPr>
          <p:nvPr>
            <p:ph idx="1"/>
          </p:nvPr>
        </p:nvSpPr>
        <p:spPr/>
        <p:txBody>
          <a:bodyPr/>
          <a:lstStyle/>
          <a:p>
            <a:r>
              <a:rPr lang="en-GB" altLang="en-US" smtClean="0">
                <a:hlinkClick r:id="rId2"/>
              </a:rPr>
              <a:t>Wizard of Oz for ChatBot design</a:t>
            </a:r>
          </a:p>
          <a:p>
            <a:r>
              <a:rPr lang="en-GB" altLang="en-US" smtClean="0">
                <a:hlinkClick r:id="rId2"/>
              </a:rPr>
              <a:t>https://link.springer.com/chapter/10.1007/978-3-319-67744-6_28</a:t>
            </a:r>
            <a:endParaRPr lang="en-GB" altLang="en-US" smtClean="0"/>
          </a:p>
          <a:p>
            <a:endParaRPr lang="en-GB" altLang="en-US" smtClean="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r>
              <a:rPr lang="en-GB" altLang="en-US" smtClean="0"/>
              <a:t>Prototypes vs Probes</a:t>
            </a:r>
          </a:p>
        </p:txBody>
      </p:sp>
      <p:sp>
        <p:nvSpPr>
          <p:cNvPr id="6147" name="Content Placeholder 2"/>
          <p:cNvSpPr>
            <a:spLocks noGrp="1"/>
          </p:cNvSpPr>
          <p:nvPr>
            <p:ph idx="1"/>
          </p:nvPr>
        </p:nvSpPr>
        <p:spPr/>
        <p:txBody>
          <a:bodyPr/>
          <a:lstStyle/>
          <a:p>
            <a:r>
              <a:rPr lang="en-GB" altLang="en-US" smtClean="0"/>
              <a:t>Probe = an artefact that inspires reflective adjustment by participants and captures data about their associated adaptive responses</a:t>
            </a:r>
          </a:p>
          <a:p>
            <a:pPr lvl="3"/>
            <a:r>
              <a:rPr lang="en-GB" altLang="en-US" smtClean="0"/>
              <a:t>A probe is an instrument that is deployed to gather data about the unknown</a:t>
            </a:r>
          </a:p>
          <a:p>
            <a:pPr lvl="3"/>
            <a:r>
              <a:rPr lang="en-GB" altLang="en-US" smtClean="0"/>
              <a:t>a good probe is:</a:t>
            </a:r>
          </a:p>
          <a:p>
            <a:pPr lvl="4"/>
            <a:r>
              <a:rPr lang="en-GB" altLang="en-US" smtClean="0"/>
              <a:t>simple yet flexible</a:t>
            </a:r>
          </a:p>
          <a:p>
            <a:pPr lvl="4"/>
            <a:r>
              <a:rPr lang="en-GB" altLang="en-US" smtClean="0"/>
              <a:t>open-ended</a:t>
            </a:r>
          </a:p>
          <a:p>
            <a:pPr lvl="4"/>
            <a:r>
              <a:rPr lang="en-GB" altLang="en-US" smtClean="0"/>
              <a:t>adaptable </a:t>
            </a:r>
          </a:p>
          <a:p>
            <a:pPr lvl="3"/>
            <a:r>
              <a:rPr lang="en-GB" altLang="en-US" smtClean="0"/>
              <a:t>a diary is a probe</a:t>
            </a:r>
          </a:p>
        </p:txBody>
      </p:sp>
      <p:pic>
        <p:nvPicPr>
          <p:cNvPr id="6148" name="Picture 2" descr="http://www.wired.com/wp-content/uploads/images_blogs/wiredscience/2013/04/viking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3800" y="3789363"/>
            <a:ext cx="3024188" cy="2419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GB" altLang="en-US" smtClean="0"/>
              <a:t>Example ‘Technology’ Probe</a:t>
            </a:r>
          </a:p>
        </p:txBody>
      </p:sp>
      <p:sp>
        <p:nvSpPr>
          <p:cNvPr id="7171" name="Content Placeholder 2"/>
          <p:cNvSpPr>
            <a:spLocks noGrp="1"/>
          </p:cNvSpPr>
          <p:nvPr>
            <p:ph idx="1"/>
          </p:nvPr>
        </p:nvSpPr>
        <p:spPr>
          <a:xfrm>
            <a:off x="179388" y="1557338"/>
            <a:ext cx="8507412" cy="4568825"/>
          </a:xfrm>
        </p:spPr>
        <p:txBody>
          <a:bodyPr/>
          <a:lstStyle/>
          <a:p>
            <a:pPr marL="342900" lvl="3" indent="-342900">
              <a:buFont typeface="Arial" panose="020B0604020202020204" pitchFamily="34" charset="0"/>
              <a:buChar char="•"/>
            </a:pPr>
            <a:r>
              <a:rPr lang="en-GB" altLang="en-US" smtClean="0"/>
              <a:t>an AR (Augmented Reality) guitar devised to reveal how people may want to use ‘accountable artefacts’ (objects that are linked to their digital records)</a:t>
            </a:r>
          </a:p>
          <a:p>
            <a:pPr marL="800100" lvl="4" indent="-342900">
              <a:buFont typeface="Arial" panose="020B0604020202020204" pitchFamily="34" charset="0"/>
              <a:buChar char="•"/>
            </a:pPr>
            <a:r>
              <a:rPr lang="en-GB" altLang="en-US" sz="1600" smtClean="0"/>
              <a:t>Make the guitar</a:t>
            </a:r>
          </a:p>
          <a:p>
            <a:pPr marL="800100" lvl="4" indent="-342900">
              <a:buFont typeface="Arial" panose="020B0604020202020204" pitchFamily="34" charset="0"/>
              <a:buChar char="•"/>
            </a:pPr>
            <a:r>
              <a:rPr lang="en-GB" altLang="en-US" sz="1600" smtClean="0"/>
              <a:t>download the app</a:t>
            </a:r>
          </a:p>
          <a:p>
            <a:pPr marL="800100" lvl="4" indent="-342900">
              <a:buFont typeface="Arial" panose="020B0604020202020204" pitchFamily="34" charset="0"/>
              <a:buChar char="•"/>
            </a:pPr>
            <a:r>
              <a:rPr lang="en-GB" altLang="en-US" sz="1600" smtClean="0"/>
              <a:t>scan the decorative patterns</a:t>
            </a:r>
          </a:p>
          <a:p>
            <a:pPr marL="800100" lvl="4" indent="-342900">
              <a:buFont typeface="Arial" panose="020B0604020202020204" pitchFamily="34" charset="0"/>
              <a:buChar char="•"/>
            </a:pPr>
            <a:endParaRPr lang="en-GB" altLang="en-US" sz="1600" smtClean="0"/>
          </a:p>
          <a:p>
            <a:pPr marL="800100" lvl="4" indent="-342900">
              <a:buFont typeface="Arial" panose="020B0604020202020204" pitchFamily="34" charset="0"/>
              <a:buChar char="•"/>
            </a:pPr>
            <a:endParaRPr lang="en-GB" altLang="en-US" sz="1600" smtClean="0"/>
          </a:p>
          <a:p>
            <a:pPr marL="800100" lvl="4" indent="-342900">
              <a:buFont typeface="Arial" panose="020B0604020202020204" pitchFamily="34" charset="0"/>
              <a:buChar char="•"/>
            </a:pPr>
            <a:endParaRPr lang="en-GB" altLang="en-US" sz="1600" smtClean="0"/>
          </a:p>
          <a:p>
            <a:pPr marL="800100" lvl="4" indent="-342900">
              <a:buFont typeface="Arial" panose="020B0604020202020204" pitchFamily="34" charset="0"/>
              <a:buChar char="•"/>
            </a:pPr>
            <a:endParaRPr lang="en-GB" altLang="en-US" sz="1600" smtClean="0"/>
          </a:p>
          <a:p>
            <a:pPr marL="800100" lvl="4" indent="-342900">
              <a:buFont typeface="Arial" panose="020B0604020202020204" pitchFamily="34" charset="0"/>
              <a:buChar char="•"/>
            </a:pPr>
            <a:endParaRPr lang="en-GB" altLang="en-US" sz="1600" smtClean="0"/>
          </a:p>
          <a:p>
            <a:pPr marL="800100" lvl="4" indent="-342900">
              <a:buFont typeface="Arial" panose="020B0604020202020204" pitchFamily="34" charset="0"/>
              <a:buChar char="•"/>
            </a:pPr>
            <a:endParaRPr lang="en-GB" altLang="en-US" sz="1600" smtClean="0"/>
          </a:p>
          <a:p>
            <a:pPr marL="800100" lvl="4" indent="-342900">
              <a:buFont typeface="Arial" panose="020B0604020202020204" pitchFamily="34" charset="0"/>
              <a:buChar char="•"/>
            </a:pPr>
            <a:r>
              <a:rPr lang="en-GB" altLang="en-US" sz="1600" smtClean="0"/>
              <a:t>different patterns can access:</a:t>
            </a:r>
          </a:p>
          <a:p>
            <a:pPr marL="800100" lvl="4" indent="-342900">
              <a:buFont typeface="Courier New" panose="02070309020205020404" pitchFamily="49" charset="0"/>
              <a:buChar char="o"/>
            </a:pPr>
            <a:r>
              <a:rPr lang="en-GB" altLang="en-US" sz="1600" smtClean="0"/>
              <a:t>the construction of the instrument</a:t>
            </a:r>
          </a:p>
          <a:p>
            <a:pPr marL="800100" lvl="4" indent="-342900">
              <a:buFont typeface="Courier New" panose="02070309020205020404" pitchFamily="49" charset="0"/>
              <a:buChar char="o"/>
            </a:pPr>
            <a:r>
              <a:rPr lang="en-GB" altLang="en-US" sz="1600" smtClean="0"/>
              <a:t>owner videos of composing and practicing</a:t>
            </a:r>
          </a:p>
          <a:p>
            <a:pPr marL="800100" lvl="4" indent="-342900">
              <a:buFont typeface="Courier New" panose="02070309020205020404" pitchFamily="49" charset="0"/>
              <a:buChar char="o"/>
            </a:pPr>
            <a:r>
              <a:rPr lang="en-GB" altLang="en-US" sz="1600" smtClean="0"/>
              <a:t>playlists (tonight’s and previous)</a:t>
            </a:r>
          </a:p>
          <a:p>
            <a:pPr marL="800100" lvl="4" indent="-342900">
              <a:buFont typeface="Arial" panose="020B0604020202020204" pitchFamily="34" charset="0"/>
              <a:buChar char="•"/>
            </a:pPr>
            <a:r>
              <a:rPr lang="en-GB" altLang="en-US" sz="1600" smtClean="0"/>
              <a:t>For </a:t>
            </a:r>
            <a:r>
              <a:rPr lang="en-GB" altLang="en-US" sz="1600" b="1" smtClean="0"/>
              <a:t>provenance</a:t>
            </a:r>
            <a:r>
              <a:rPr lang="en-GB" altLang="en-US" sz="1600" smtClean="0"/>
              <a:t>, </a:t>
            </a:r>
            <a:r>
              <a:rPr lang="en-GB" altLang="en-US" sz="1600" b="1" smtClean="0"/>
              <a:t>storytelling</a:t>
            </a:r>
            <a:r>
              <a:rPr lang="en-GB" altLang="en-US" sz="1600" smtClean="0"/>
              <a:t>, </a:t>
            </a:r>
            <a:r>
              <a:rPr lang="en-GB" altLang="en-US" sz="1600" b="1" smtClean="0"/>
              <a:t>servicing</a:t>
            </a:r>
            <a:r>
              <a:rPr lang="en-GB" altLang="en-US" sz="1600" smtClean="0"/>
              <a:t>, </a:t>
            </a:r>
            <a:r>
              <a:rPr lang="en-GB" altLang="en-US" sz="1600" b="1" smtClean="0"/>
              <a:t>collecting</a:t>
            </a:r>
            <a:r>
              <a:rPr lang="en-GB" altLang="en-US" sz="1600" smtClean="0"/>
              <a:t>, </a:t>
            </a:r>
            <a:r>
              <a:rPr lang="en-GB" altLang="en-US" sz="1600" b="1" smtClean="0"/>
              <a:t>archiving</a:t>
            </a:r>
          </a:p>
          <a:p>
            <a:pPr marL="800100" lvl="4" indent="-342900">
              <a:buFont typeface="Arial" panose="020B0604020202020204" pitchFamily="34" charset="0"/>
              <a:buChar char="•"/>
            </a:pPr>
            <a:endParaRPr lang="en-GB" altLang="en-US" sz="1600" smtClean="0"/>
          </a:p>
          <a:p>
            <a:endParaRPr lang="en-GB" altLang="en-US" smtClean="0"/>
          </a:p>
        </p:txBody>
      </p:sp>
      <p:pic>
        <p:nvPicPr>
          <p:cNvPr id="717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205038"/>
            <a:ext cx="4756150" cy="2530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hangingPunct="1"/>
            <a:r>
              <a:rPr lang="en-GB" altLang="en-US" smtClean="0"/>
              <a:t>Probing for Empathy and Understanding</a:t>
            </a:r>
          </a:p>
        </p:txBody>
      </p:sp>
      <p:sp>
        <p:nvSpPr>
          <p:cNvPr id="8195" name="Content Placeholder 2"/>
          <p:cNvSpPr>
            <a:spLocks noGrp="1"/>
          </p:cNvSpPr>
          <p:nvPr>
            <p:ph idx="1"/>
          </p:nvPr>
        </p:nvSpPr>
        <p:spPr>
          <a:xfrm>
            <a:off x="250825" y="1600200"/>
            <a:ext cx="8435975" cy="5141913"/>
          </a:xfrm>
        </p:spPr>
        <p:txBody>
          <a:bodyPr/>
          <a:lstStyle/>
          <a:p>
            <a:pPr lvl="1"/>
            <a:r>
              <a:rPr lang="en-GB" altLang="en-US" smtClean="0"/>
              <a:t>Aim of the ‘Exploration’ exercise:</a:t>
            </a:r>
          </a:p>
          <a:p>
            <a:pPr lvl="3"/>
            <a:r>
              <a:rPr lang="en-GB" altLang="en-US" smtClean="0"/>
              <a:t>State the information you want to obtain/the kind of discoveries you want to make:</a:t>
            </a:r>
          </a:p>
          <a:p>
            <a:pPr lvl="4"/>
            <a:r>
              <a:rPr lang="en-GB" altLang="en-US" sz="1600" smtClean="0"/>
              <a:t>What information do guitar owners exchange with other guitar owners? why ? How?</a:t>
            </a:r>
          </a:p>
          <a:p>
            <a:pPr lvl="1"/>
            <a:r>
              <a:rPr lang="en-GB" altLang="en-US" smtClean="0"/>
              <a:t>Introduce Guitar v1 e.g. take to music lesson</a:t>
            </a:r>
          </a:p>
          <a:p>
            <a:pPr lvl="3"/>
            <a:r>
              <a:rPr lang="en-GB" altLang="en-US" smtClean="0"/>
              <a:t>“What do you want to know about previous owners?”  What do you want to know about where the guitar has been played?”</a:t>
            </a:r>
          </a:p>
          <a:p>
            <a:pPr lvl="3"/>
            <a:r>
              <a:rPr lang="en-GB" altLang="en-US" smtClean="0"/>
              <a:t>Adapt the probe</a:t>
            </a:r>
          </a:p>
          <a:p>
            <a:pPr lvl="1"/>
            <a:r>
              <a:rPr lang="en-GB" altLang="en-US" smtClean="0"/>
              <a:t>Introduce Guitar v2 e.g. take it to a gig</a:t>
            </a:r>
          </a:p>
          <a:p>
            <a:pPr lvl="3"/>
            <a:r>
              <a:rPr lang="en-GB" altLang="en-US" smtClean="0"/>
              <a:t>“What do you want to know about previous owners?”  What do you want to know about where the guitar has been played?”</a:t>
            </a:r>
          </a:p>
          <a:p>
            <a:pPr lvl="3"/>
            <a:r>
              <a:rPr lang="en-GB" altLang="en-US" smtClean="0"/>
              <a:t>Adapt the probe</a:t>
            </a:r>
          </a:p>
          <a:p>
            <a:pPr marL="0" indent="0" eaLnBrk="1" hangingPunct="1">
              <a:buFont typeface="Arial" panose="020B0604020202020204" pitchFamily="34" charset="0"/>
              <a:buNone/>
            </a:pPr>
            <a:endParaRPr lang="en-GB" altLang="en-US" smtClean="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extBox 6"/>
          <p:cNvSpPr txBox="1">
            <a:spLocks noChangeArrowheads="1"/>
          </p:cNvSpPr>
          <p:nvPr/>
        </p:nvSpPr>
        <p:spPr bwMode="auto">
          <a:xfrm>
            <a:off x="482600" y="2420938"/>
            <a:ext cx="7272338"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1800" b="1">
                <a:latin typeface="Arial" panose="020B0604020202020204" pitchFamily="34" charset="0"/>
              </a:rPr>
              <a:t>System layer</a:t>
            </a:r>
            <a:r>
              <a:rPr lang="en-GB" altLang="en-US" sz="1800">
                <a:latin typeface="Arial" panose="020B0604020202020204" pitchFamily="34" charset="0"/>
              </a:rPr>
              <a:t>                                  </a:t>
            </a:r>
            <a:r>
              <a:rPr lang="en-GB" altLang="en-US" sz="1800" b="1">
                <a:latin typeface="Arial" panose="020B0604020202020204" pitchFamily="34" charset="0"/>
              </a:rPr>
              <a:t>breadth of coverage</a:t>
            </a:r>
          </a:p>
          <a:p>
            <a:pPr eaLnBrk="1" hangingPunct="1">
              <a:spcBef>
                <a:spcPct val="0"/>
              </a:spcBef>
              <a:buFontTx/>
              <a:buNone/>
            </a:pPr>
            <a:r>
              <a:rPr lang="en-GB" altLang="en-US" sz="1800">
                <a:latin typeface="Arial" panose="020B0604020202020204" pitchFamily="34" charset="0"/>
              </a:rPr>
              <a:t>                            Task A . . . . . . . . . . . .. . . . . . . . . . . . . . .  Task Z</a:t>
            </a:r>
          </a:p>
          <a:p>
            <a:pPr eaLnBrk="1" hangingPunct="1">
              <a:spcBef>
                <a:spcPct val="0"/>
              </a:spcBef>
              <a:buFontTx/>
              <a:buNone/>
            </a:pPr>
            <a:endParaRPr lang="en-GB" altLang="en-US" sz="1800">
              <a:latin typeface="Arial" panose="020B0604020202020204" pitchFamily="34" charset="0"/>
            </a:endParaRPr>
          </a:p>
          <a:p>
            <a:pPr eaLnBrk="1" hangingPunct="1">
              <a:spcBef>
                <a:spcPct val="0"/>
              </a:spcBef>
              <a:buFontTx/>
              <a:buNone/>
            </a:pPr>
            <a:r>
              <a:rPr lang="en-GB" altLang="en-US" sz="1800">
                <a:latin typeface="Arial" panose="020B0604020202020204" pitchFamily="34" charset="0"/>
              </a:rPr>
              <a:t>UI</a:t>
            </a:r>
          </a:p>
          <a:p>
            <a:pPr eaLnBrk="1" hangingPunct="1">
              <a:spcBef>
                <a:spcPct val="0"/>
              </a:spcBef>
              <a:buFontTx/>
              <a:buNone/>
            </a:pPr>
            <a:endParaRPr lang="en-GB" altLang="en-US" sz="1800">
              <a:latin typeface="Arial" panose="020B0604020202020204" pitchFamily="34" charset="0"/>
            </a:endParaRPr>
          </a:p>
          <a:p>
            <a:pPr eaLnBrk="1" hangingPunct="1">
              <a:spcBef>
                <a:spcPct val="0"/>
              </a:spcBef>
              <a:buFontTx/>
              <a:buNone/>
            </a:pPr>
            <a:endParaRPr lang="en-GB" altLang="en-US" sz="1800">
              <a:latin typeface="Arial" panose="020B0604020202020204" pitchFamily="34" charset="0"/>
            </a:endParaRPr>
          </a:p>
          <a:p>
            <a:pPr eaLnBrk="1" hangingPunct="1">
              <a:spcBef>
                <a:spcPct val="0"/>
              </a:spcBef>
              <a:buFontTx/>
              <a:buNone/>
            </a:pPr>
            <a:r>
              <a:rPr lang="en-GB" altLang="en-US" sz="1800">
                <a:latin typeface="Arial" panose="020B0604020202020204" pitchFamily="34" charset="0"/>
              </a:rPr>
              <a:t>Functionality</a:t>
            </a:r>
          </a:p>
          <a:p>
            <a:pPr eaLnBrk="1" hangingPunct="1">
              <a:spcBef>
                <a:spcPct val="0"/>
              </a:spcBef>
              <a:buFontTx/>
              <a:buNone/>
            </a:pPr>
            <a:endParaRPr lang="en-GB" altLang="en-US" sz="1800">
              <a:latin typeface="Arial" panose="020B0604020202020204" pitchFamily="34" charset="0"/>
            </a:endParaRPr>
          </a:p>
          <a:p>
            <a:pPr eaLnBrk="1" hangingPunct="1">
              <a:spcBef>
                <a:spcPct val="0"/>
              </a:spcBef>
              <a:buFontTx/>
              <a:buNone/>
            </a:pPr>
            <a:endParaRPr lang="en-GB" altLang="en-US" sz="1800">
              <a:latin typeface="Arial" panose="020B0604020202020204" pitchFamily="34" charset="0"/>
            </a:endParaRPr>
          </a:p>
          <a:p>
            <a:pPr eaLnBrk="1" hangingPunct="1">
              <a:spcBef>
                <a:spcPct val="0"/>
              </a:spcBef>
              <a:buFontTx/>
              <a:buNone/>
            </a:pPr>
            <a:r>
              <a:rPr lang="en-GB" altLang="en-US" sz="1800">
                <a:latin typeface="Arial" panose="020B0604020202020204" pitchFamily="34" charset="0"/>
              </a:rPr>
              <a:t>Data</a:t>
            </a:r>
          </a:p>
          <a:p>
            <a:pPr eaLnBrk="1" hangingPunct="1">
              <a:spcBef>
                <a:spcPct val="0"/>
              </a:spcBef>
              <a:buFontTx/>
              <a:buNone/>
            </a:pPr>
            <a:endParaRPr lang="en-GB" altLang="en-US" sz="1800">
              <a:latin typeface="Arial" panose="020B0604020202020204" pitchFamily="34" charset="0"/>
            </a:endParaRPr>
          </a:p>
          <a:p>
            <a:pPr eaLnBrk="1" hangingPunct="1">
              <a:spcBef>
                <a:spcPct val="0"/>
              </a:spcBef>
              <a:buFontTx/>
              <a:buNone/>
            </a:pPr>
            <a:endParaRPr lang="en-GB" altLang="en-US" sz="1800">
              <a:latin typeface="Arial" panose="020B0604020202020204" pitchFamily="34" charset="0"/>
            </a:endParaRPr>
          </a:p>
          <a:p>
            <a:pPr eaLnBrk="1" hangingPunct="1">
              <a:spcBef>
                <a:spcPct val="0"/>
              </a:spcBef>
              <a:buFontTx/>
              <a:buNone/>
            </a:pPr>
            <a:endParaRPr lang="en-GB" altLang="en-US" sz="1800">
              <a:latin typeface="Arial" panose="020B0604020202020204" pitchFamily="34" charset="0"/>
            </a:endParaRPr>
          </a:p>
          <a:p>
            <a:pPr eaLnBrk="1" hangingPunct="1">
              <a:spcBef>
                <a:spcPct val="0"/>
              </a:spcBef>
              <a:buFontTx/>
              <a:buNone/>
            </a:pPr>
            <a:r>
              <a:rPr lang="en-GB" altLang="en-US" sz="1800">
                <a:latin typeface="Arial" panose="020B0604020202020204" pitchFamily="34" charset="0"/>
              </a:rPr>
              <a:t>Broad UI prototypes </a:t>
            </a:r>
            <a:r>
              <a:rPr lang="en-GB" altLang="en-US" sz="1800" b="1">
                <a:latin typeface="Arial" panose="020B0604020202020204" pitchFamily="34" charset="0"/>
              </a:rPr>
              <a:t>simulate</a:t>
            </a:r>
            <a:r>
              <a:rPr lang="en-GB" altLang="en-US" sz="1800">
                <a:latin typeface="Arial" panose="020B0604020202020204" pitchFamily="34" charset="0"/>
              </a:rPr>
              <a:t> functionality (but functionality is not implemented) and include a subset of fixed data values (but data source is not accessed/values are not calculated live) </a:t>
            </a:r>
          </a:p>
        </p:txBody>
      </p:sp>
      <p:sp>
        <p:nvSpPr>
          <p:cNvPr id="9219" name="Title 1"/>
          <p:cNvSpPr>
            <a:spLocks noGrp="1"/>
          </p:cNvSpPr>
          <p:nvPr>
            <p:ph type="title"/>
          </p:nvPr>
        </p:nvSpPr>
        <p:spPr/>
        <p:txBody>
          <a:bodyPr/>
          <a:lstStyle/>
          <a:p>
            <a:r>
              <a:rPr lang="en-GB" altLang="en-US" smtClean="0"/>
              <a:t>Types of Prototype</a:t>
            </a:r>
          </a:p>
        </p:txBody>
      </p:sp>
      <p:sp>
        <p:nvSpPr>
          <p:cNvPr id="9220" name="Content Placeholder 3"/>
          <p:cNvSpPr>
            <a:spLocks noGrp="1"/>
          </p:cNvSpPr>
          <p:nvPr>
            <p:ph idx="1"/>
          </p:nvPr>
        </p:nvSpPr>
        <p:spPr>
          <a:xfrm>
            <a:off x="250825" y="1412875"/>
            <a:ext cx="8713788" cy="1027113"/>
          </a:xfrm>
        </p:spPr>
        <p:txBody>
          <a:bodyPr>
            <a:spAutoFit/>
          </a:bodyPr>
          <a:lstStyle/>
          <a:p>
            <a:r>
              <a:rPr lang="en-GB" altLang="en-US" smtClean="0"/>
              <a:t>Technologists View: </a:t>
            </a:r>
          </a:p>
          <a:p>
            <a:pPr marL="914400" lvl="2" indent="0">
              <a:buFont typeface="Arial" panose="020B0604020202020204" pitchFamily="34" charset="0"/>
              <a:buNone/>
            </a:pPr>
            <a:r>
              <a:rPr lang="en-GB" altLang="en-US" smtClean="0"/>
              <a:t>“broad &amp; shallow (pen &amp; paper)  vs   narrow &amp; deep (.NET)”</a:t>
            </a:r>
          </a:p>
        </p:txBody>
      </p:sp>
      <p:sp>
        <p:nvSpPr>
          <p:cNvPr id="5" name="Rectangle 4"/>
          <p:cNvSpPr/>
          <p:nvPr/>
        </p:nvSpPr>
        <p:spPr>
          <a:xfrm>
            <a:off x="1619250" y="2997200"/>
            <a:ext cx="6121400" cy="431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
        <p:nvSpPr>
          <p:cNvPr id="6" name="Rectangle 5"/>
          <p:cNvSpPr/>
          <p:nvPr/>
        </p:nvSpPr>
        <p:spPr>
          <a:xfrm>
            <a:off x="4427538" y="2967038"/>
            <a:ext cx="504825" cy="266382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r>
              <a:rPr lang="en-GB" altLang="en-US" smtClean="0"/>
              <a:t>Types of Prototype</a:t>
            </a:r>
          </a:p>
        </p:txBody>
      </p:sp>
      <p:sp>
        <p:nvSpPr>
          <p:cNvPr id="3" name="Content Placeholder 2"/>
          <p:cNvSpPr>
            <a:spLocks noGrp="1"/>
          </p:cNvSpPr>
          <p:nvPr>
            <p:ph idx="1"/>
          </p:nvPr>
        </p:nvSpPr>
        <p:spPr>
          <a:xfrm>
            <a:off x="107950" y="1196975"/>
            <a:ext cx="8856663" cy="4525963"/>
          </a:xfrm>
        </p:spPr>
        <p:txBody>
          <a:bodyPr/>
          <a:lstStyle/>
          <a:p>
            <a:pPr>
              <a:buFont typeface="Arial" charset="0"/>
              <a:buChar char="•"/>
              <a:defRPr/>
            </a:pPr>
            <a:r>
              <a:rPr lang="en-GB" dirty="0" smtClean="0"/>
              <a:t>Designer’s view: “different levels of Fidelity”</a:t>
            </a:r>
          </a:p>
          <a:p>
            <a:pPr marL="0" indent="0">
              <a:buFont typeface="Arial" charset="0"/>
              <a:buNone/>
              <a:defRPr/>
            </a:pPr>
            <a:r>
              <a:rPr lang="en-GB" dirty="0"/>
              <a:t> </a:t>
            </a:r>
            <a:r>
              <a:rPr lang="en-GB" dirty="0" smtClean="0"/>
              <a:t>                high  </a:t>
            </a:r>
            <a:r>
              <a:rPr lang="en-GB" sz="1800" dirty="0" smtClean="0"/>
              <a:t>e.g. </a:t>
            </a:r>
            <a:r>
              <a:rPr lang="en-GB" sz="1800" dirty="0" err="1" smtClean="0"/>
              <a:t>photoshop+transparent</a:t>
            </a:r>
            <a:r>
              <a:rPr lang="en-GB" sz="1800" dirty="0" smtClean="0"/>
              <a:t> links; </a:t>
            </a:r>
            <a:r>
              <a:rPr lang="en-GB" sz="1800" dirty="0" err="1" smtClean="0"/>
              <a:t>html+css+javascript</a:t>
            </a:r>
            <a:endParaRPr lang="en-GB" dirty="0" smtClean="0"/>
          </a:p>
          <a:p>
            <a:pPr marL="0" indent="0">
              <a:buFont typeface="Arial" charset="0"/>
              <a:buNone/>
              <a:defRPr/>
            </a:pPr>
            <a:r>
              <a:rPr lang="en-GB" dirty="0" smtClean="0"/>
              <a:t>		</a:t>
            </a:r>
            <a:r>
              <a:rPr lang="en-GB" dirty="0"/>
              <a:t> </a:t>
            </a:r>
            <a:r>
              <a:rPr lang="en-GB" dirty="0" smtClean="0"/>
              <a:t>      </a:t>
            </a:r>
            <a:r>
              <a:rPr lang="en-GB" sz="1800" dirty="0"/>
              <a:t> </a:t>
            </a:r>
            <a:r>
              <a:rPr lang="en-GB" sz="1800" dirty="0" smtClean="0"/>
              <a:t>          coloured, with real text and image</a:t>
            </a:r>
            <a:endParaRPr lang="en-GB" sz="1800" dirty="0"/>
          </a:p>
          <a:p>
            <a:pPr marL="0" indent="0">
              <a:buFont typeface="Arial" charset="0"/>
              <a:buNone/>
              <a:defRPr/>
            </a:pPr>
            <a:r>
              <a:rPr lang="en-GB" dirty="0" smtClean="0"/>
              <a:t>          medium</a:t>
            </a:r>
            <a:r>
              <a:rPr lang="en-GB" dirty="0"/>
              <a:t> </a:t>
            </a:r>
            <a:r>
              <a:rPr lang="en-GB" dirty="0" smtClean="0"/>
              <a:t> </a:t>
            </a:r>
            <a:r>
              <a:rPr lang="en-GB" sz="1800" dirty="0" smtClean="0"/>
              <a:t>e.g. interactive wireframe (</a:t>
            </a:r>
            <a:r>
              <a:rPr lang="en-GB" sz="1800" dirty="0" err="1" smtClean="0"/>
              <a:t>Axure</a:t>
            </a:r>
            <a:r>
              <a:rPr lang="en-GB" sz="1800" dirty="0" smtClean="0"/>
              <a:t>);  </a:t>
            </a:r>
          </a:p>
          <a:p>
            <a:pPr marL="0" indent="0">
              <a:buFont typeface="Arial" charset="0"/>
              <a:buNone/>
              <a:defRPr/>
            </a:pPr>
            <a:endParaRPr lang="en-GB" sz="1800" dirty="0"/>
          </a:p>
          <a:p>
            <a:pPr marL="0" indent="0">
              <a:buFont typeface="Arial" charset="0"/>
              <a:buNone/>
              <a:defRPr/>
            </a:pPr>
            <a:r>
              <a:rPr lang="en-GB" sz="1800" dirty="0" smtClean="0"/>
              <a:t>		             e.g. rough interactive wireframe (</a:t>
            </a:r>
            <a:r>
              <a:rPr lang="en-GB" sz="1800" dirty="0" err="1" smtClean="0"/>
              <a:t>Balsamiq</a:t>
            </a:r>
            <a:r>
              <a:rPr lang="en-GB" sz="1800" dirty="0" smtClean="0"/>
              <a:t>)</a:t>
            </a:r>
            <a:endParaRPr lang="en-GB" sz="1800" dirty="0"/>
          </a:p>
          <a:p>
            <a:pPr marL="0" indent="0">
              <a:buFont typeface="Arial" charset="0"/>
              <a:buNone/>
              <a:defRPr/>
            </a:pPr>
            <a:r>
              <a:rPr lang="en-GB" dirty="0" smtClean="0"/>
              <a:t>                  low</a:t>
            </a:r>
            <a:r>
              <a:rPr lang="en-GB" dirty="0"/>
              <a:t> </a:t>
            </a:r>
            <a:r>
              <a:rPr lang="en-GB" dirty="0" smtClean="0"/>
              <a:t>  </a:t>
            </a:r>
            <a:r>
              <a:rPr lang="en-GB" sz="1800" dirty="0" err="1" smtClean="0"/>
              <a:t>e.g</a:t>
            </a:r>
            <a:r>
              <a:rPr lang="en-GB" sz="1800" dirty="0" smtClean="0"/>
              <a:t> paper prototype</a:t>
            </a:r>
          </a:p>
          <a:p>
            <a:pPr marL="0" indent="0">
              <a:buFont typeface="Arial" charset="0"/>
              <a:buNone/>
              <a:defRPr/>
            </a:pPr>
            <a:endParaRPr lang="en-GB" dirty="0"/>
          </a:p>
          <a:p>
            <a:pPr marL="0" indent="0">
              <a:buFont typeface="Arial" charset="0"/>
              <a:buNone/>
              <a:defRPr/>
            </a:pPr>
            <a:endParaRPr lang="en-GB" sz="2400" dirty="0" smtClean="0"/>
          </a:p>
          <a:p>
            <a:pPr marL="0" indent="0">
              <a:buFont typeface="Arial" charset="0"/>
              <a:buNone/>
              <a:defRPr/>
            </a:pPr>
            <a:r>
              <a:rPr lang="en-GB" sz="2400" dirty="0" smtClean="0"/>
              <a:t>Every prototype is ‘hi-fidelity’ in some respects, and some ‘hi-fidelity’ prototypes only match look and feel, but the distinction seems to have stuck</a:t>
            </a:r>
          </a:p>
          <a:p>
            <a:pPr marL="0" indent="0">
              <a:buFont typeface="Arial" charset="0"/>
              <a:buNone/>
              <a:defRPr/>
            </a:pPr>
            <a:endParaRPr lang="en-GB" dirty="0"/>
          </a:p>
        </p:txBody>
      </p:sp>
      <p:cxnSp>
        <p:nvCxnSpPr>
          <p:cNvPr id="5" name="Straight Connector 4"/>
          <p:cNvCxnSpPr/>
          <p:nvPr/>
        </p:nvCxnSpPr>
        <p:spPr>
          <a:xfrm>
            <a:off x="2555875" y="1844675"/>
            <a:ext cx="0" cy="3673475"/>
          </a:xfrm>
          <a:prstGeom prst="line">
            <a:avLst/>
          </a:prstGeom>
          <a:ln>
            <a:headEnd type="triangle"/>
            <a:tailEnd type="none"/>
          </a:ln>
        </p:spPr>
        <p:style>
          <a:lnRef idx="3">
            <a:schemeClr val="accent1"/>
          </a:lnRef>
          <a:fillRef idx="0">
            <a:schemeClr val="accent1"/>
          </a:fillRef>
          <a:effectRef idx="2">
            <a:schemeClr val="accent1"/>
          </a:effectRef>
          <a:fontRef idx="minor">
            <a:schemeClr val="tx1"/>
          </a:fontRef>
        </p:style>
      </p:cxnSp>
      <p:sp>
        <p:nvSpPr>
          <p:cNvPr id="10245" name="Rectangle 5"/>
          <p:cNvSpPr>
            <a:spLocks noChangeArrowheads="1"/>
          </p:cNvSpPr>
          <p:nvPr/>
        </p:nvSpPr>
        <p:spPr bwMode="auto">
          <a:xfrm>
            <a:off x="468313" y="1849438"/>
            <a:ext cx="1493837"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800">
                <a:solidFill>
                  <a:schemeClr val="accent2"/>
                </a:solidFill>
                <a:latin typeface="Arial" panose="020B0604020202020204" pitchFamily="34" charset="0"/>
              </a:rPr>
              <a:t>LATE</a:t>
            </a:r>
            <a:endParaRPr lang="en-GB" altLang="en-US" sz="1800">
              <a:solidFill>
                <a:schemeClr val="accent2"/>
              </a:solidFill>
              <a:latin typeface="Arial" panose="020B0604020202020204" pitchFamily="34" charset="0"/>
            </a:endParaRPr>
          </a:p>
        </p:txBody>
      </p:sp>
      <p:sp>
        <p:nvSpPr>
          <p:cNvPr id="10246" name="Rectangle 6"/>
          <p:cNvSpPr>
            <a:spLocks noChangeArrowheads="1"/>
          </p:cNvSpPr>
          <p:nvPr/>
        </p:nvSpPr>
        <p:spPr bwMode="auto">
          <a:xfrm>
            <a:off x="468313" y="4860925"/>
            <a:ext cx="149383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GB" altLang="en-US" sz="2800">
                <a:solidFill>
                  <a:schemeClr val="accent2"/>
                </a:solidFill>
                <a:latin typeface="Arial" panose="020B0604020202020204" pitchFamily="34" charset="0"/>
              </a:rPr>
              <a:t>EARLY</a:t>
            </a:r>
            <a:endParaRPr lang="en-GB" altLang="en-US" sz="1800">
              <a:solidFill>
                <a:schemeClr val="accent2"/>
              </a:solidFill>
              <a:latin typeface="Arial" panose="020B0604020202020204" pitchFamily="34"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8449</TotalTime>
  <Words>4168</Words>
  <Application>Microsoft Office PowerPoint</Application>
  <PresentationFormat>On-screen Show (4:3)</PresentationFormat>
  <Paragraphs>500</Paragraphs>
  <Slides>44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Calibri</vt:lpstr>
      <vt:lpstr>Courier New</vt:lpstr>
      <vt:lpstr>Tekton Pro Ext</vt:lpstr>
      <vt:lpstr>Times New Roman</vt:lpstr>
      <vt:lpstr>Office Theme</vt:lpstr>
      <vt:lpstr>Ux Design &amp; Prototyping</vt:lpstr>
      <vt:lpstr>Table of Content</vt:lpstr>
      <vt:lpstr>Motivation: What is Prototyping for?</vt:lpstr>
      <vt:lpstr>Design vs Prototyping</vt:lpstr>
      <vt:lpstr>Prototypes vs Probes</vt:lpstr>
      <vt:lpstr>Example ‘Technology’ Probe</vt:lpstr>
      <vt:lpstr>Probing for Empathy and Understanding</vt:lpstr>
      <vt:lpstr>Types of Prototype</vt:lpstr>
      <vt:lpstr>Types of Prototype</vt:lpstr>
      <vt:lpstr>Types of Prototype</vt:lpstr>
      <vt:lpstr>Fidelity in Prototyping: a Framework</vt:lpstr>
      <vt:lpstr>What kind of Prototype Do I Need?: A ‘Typical’ Design Process</vt:lpstr>
      <vt:lpstr>Low-Fidelity Prototyping</vt:lpstr>
      <vt:lpstr>PowerPoint Presentation</vt:lpstr>
      <vt:lpstr>Collaborative Design Workshops</vt:lpstr>
      <vt:lpstr>PowerPoint Presentation</vt:lpstr>
      <vt:lpstr>Prototyping for Feedback</vt:lpstr>
      <vt:lpstr>Paper Prototyping: Variants</vt:lpstr>
      <vt:lpstr>‘Wizard of Oz’ Prototypes</vt:lpstr>
      <vt:lpstr>Magicians simulating a system</vt:lpstr>
      <vt:lpstr>Identifying Intuitive Gestures</vt:lpstr>
      <vt:lpstr>PowerPoint Presentation</vt:lpstr>
      <vt:lpstr>Medium Fidelity Prototypes</vt:lpstr>
      <vt:lpstr>Design &amp; Prototyping Tools</vt:lpstr>
      <vt:lpstr>More Tools</vt:lpstr>
      <vt:lpstr>What is a Good Prototype?</vt:lpstr>
      <vt:lpstr>What is a Good Prototype? </vt:lpstr>
      <vt:lpstr>What is a good Prototype?</vt:lpstr>
      <vt:lpstr>Dropbox: wireframe with images</vt:lpstr>
      <vt:lpstr>As a prototype design that makes DropBox More Intuitive for Novices</vt:lpstr>
      <vt:lpstr>PowerPoint Presentation</vt:lpstr>
      <vt:lpstr>PowerPoint Presentation</vt:lpstr>
      <vt:lpstr>PowerPoint Presentation</vt:lpstr>
      <vt:lpstr>Design Goal: More Intuitive for Novices</vt:lpstr>
      <vt:lpstr>Design and Prototyping in Context</vt:lpstr>
      <vt:lpstr>Design and Prototyping in Context</vt:lpstr>
      <vt:lpstr>Ux Prototyping Mistakes</vt:lpstr>
      <vt:lpstr>Ux Prototyping Mistakes</vt:lpstr>
      <vt:lpstr>PowerPoint Presentation</vt:lpstr>
      <vt:lpstr>Department of Energy and Climate Change: ppt with effects</vt:lpstr>
      <vt:lpstr>Dept of Energy:</vt:lpstr>
      <vt:lpstr>Design Goal: Make Information Easier to Find</vt:lpstr>
      <vt:lpstr>When does prototyping finish?</vt:lpstr>
      <vt:lpstr>References</vt:lpstr>
    </vt:vector>
  </TitlesOfParts>
  <Company>Kingston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Ux Prototyping: Additions</dc:title>
  <dc:creator>martin</dc:creator>
  <cp:lastModifiedBy>Simmons, Thomas W</cp:lastModifiedBy>
  <cp:revision>122</cp:revision>
  <dcterms:created xsi:type="dcterms:W3CDTF">2013-10-30T08:22:24Z</dcterms:created>
  <dcterms:modified xsi:type="dcterms:W3CDTF">2020-02-06T17:27:33Z</dcterms:modified>
</cp:coreProperties>
</file>

<file path=docProps/thumbnail.jpeg>
</file>